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9" r:id="rId2"/>
    <p:sldId id="293" r:id="rId3"/>
    <p:sldId id="290" r:id="rId4"/>
    <p:sldId id="294" r:id="rId5"/>
    <p:sldId id="291" r:id="rId6"/>
    <p:sldId id="295" r:id="rId7"/>
    <p:sldId id="29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e" id="{57C8B40F-F360-4326-8328-CF1BBE953922}">
          <p14:sldIdLst>
            <p14:sldId id="289"/>
            <p14:sldId id="293"/>
            <p14:sldId id="290"/>
            <p14:sldId id="294"/>
            <p14:sldId id="291"/>
            <p14:sldId id="295"/>
            <p14:sldId id="296"/>
          </p14:sldIdLst>
        </p14:section>
        <p14:section name="Presentatie" id="{7DD08CC6-2B26-4483-98F3-3344F781371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58"/>
    <a:srgbClr val="99CCFF"/>
    <a:srgbClr val="BCD2FF"/>
    <a:srgbClr val="E7E6E6"/>
    <a:srgbClr val="C9BEC0"/>
    <a:srgbClr val="9FB5B6"/>
    <a:srgbClr val="829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3212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2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6CE9F8C-1656-D528-4D96-E70E00ECD7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C6A97C3-BF6A-BA94-B29D-F8BFE3D284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92433-EB11-45DD-98F3-37F08CB289C0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D7915D-0664-11B9-C5B5-B8D689556F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253C22-14D2-321E-0F1C-1677015106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CC976-6A8E-424E-A1B7-0A1033B579D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99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" pitchFamily="2" charset="77"/>
              </a:defRPr>
            </a:lvl1pPr>
          </a:lstStyle>
          <a:p>
            <a:fld id="{74339EEE-E176-7947-8E00-F01126ED10E4}" type="datetimeFigureOut">
              <a:rPr lang="nl-NL" smtClean="0"/>
              <a:pPr/>
              <a:t>17-6-2026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" pitchFamily="2" charset="77"/>
              </a:defRPr>
            </a:lvl1pPr>
          </a:lstStyle>
          <a:p>
            <a:fld id="{637B80C8-3308-6C4F-B1C5-C23743646D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225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zijn één universiteit en dat willen we graag zo uitdragen. Waarom is dat belangrijk en hoe doen we dat (en wat is dan niet toegestaan en waarom niet).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B80C8-3308-6C4F-B1C5-C23743646D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770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zijn allemaal onderdelen van de Universiteit Leiden maar dragen niet bij een consistent en herkenbaar merk.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B80C8-3308-6C4F-B1C5-C23743646D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4217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/>
              <a:t>Dit is het officiële logo van de Universiteit Leiden (in blauw diapositief): zegel met rechts ernaast de naam (Universiteit en Leiden onder elkaar)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/>
              <a:t>Logo kun je desgewenst afscheiden met een witte ‘druppel’ als geplaatst in een </a:t>
            </a:r>
            <a:r>
              <a:rPr lang="nl-NL" sz="1200" dirty="0" err="1"/>
              <a:t>kleurvak</a:t>
            </a:r>
            <a:r>
              <a:rPr lang="nl-NL" sz="1200" dirty="0"/>
              <a:t> of afbeelding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/>
              <a:t>Uitzonderingen zijn desgewenst mogelijk door toevoeging entiteitsnaam onder Universiteit Leiden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B80C8-3308-6C4F-B1C5-C23743646D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42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Check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uiting</a:t>
            </a:r>
            <a:r>
              <a:rPr lang="en-US" dirty="0"/>
              <a:t>: is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herkenbaar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Universiteit Leiden?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Maak </a:t>
            </a:r>
            <a:r>
              <a:rPr lang="en-US" dirty="0" err="1"/>
              <a:t>gebruik</a:t>
            </a:r>
            <a:r>
              <a:rPr lang="en-US" dirty="0"/>
              <a:t> van wat de </a:t>
            </a:r>
            <a:r>
              <a:rPr lang="en-US" dirty="0" err="1"/>
              <a:t>brandportal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bieden</a:t>
            </a:r>
            <a:r>
              <a:rPr lang="en-US" dirty="0"/>
              <a:t> </a:t>
            </a:r>
            <a:r>
              <a:rPr lang="en-US" dirty="0" err="1"/>
              <a:t>heeft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twijfel</a:t>
            </a:r>
            <a:r>
              <a:rPr lang="en-US" dirty="0"/>
              <a:t> </a:t>
            </a:r>
            <a:r>
              <a:rPr lang="en-US" dirty="0" err="1"/>
              <a:t>gerust</a:t>
            </a:r>
            <a:r>
              <a:rPr lang="en-US" dirty="0"/>
              <a:t> om advies </a:t>
            </a:r>
            <a:r>
              <a:rPr lang="en-US" dirty="0" err="1"/>
              <a:t>aan</a:t>
            </a:r>
            <a:r>
              <a:rPr lang="en-US" dirty="0"/>
              <a:t> het ‘</a:t>
            </a:r>
            <a:r>
              <a:rPr lang="en-US" dirty="0" err="1"/>
              <a:t>expertteam</a:t>
            </a:r>
            <a:r>
              <a:rPr lang="en-US" dirty="0"/>
              <a:t> </a:t>
            </a:r>
            <a:r>
              <a:rPr lang="en-US" dirty="0" err="1"/>
              <a:t>huisstijl</a:t>
            </a:r>
            <a:r>
              <a:rPr lang="en-US" dirty="0"/>
              <a:t>’, </a:t>
            </a:r>
            <a:r>
              <a:rPr lang="en-US" dirty="0" err="1"/>
              <a:t>hierin</a:t>
            </a:r>
            <a:r>
              <a:rPr lang="en-US" dirty="0"/>
              <a:t> </a:t>
            </a:r>
            <a:r>
              <a:rPr lang="en-US" dirty="0" err="1"/>
              <a:t>zitten</a:t>
            </a:r>
            <a:r>
              <a:rPr lang="en-US" dirty="0"/>
              <a:t> </a:t>
            </a:r>
            <a:r>
              <a:rPr lang="en-US" dirty="0" err="1"/>
              <a:t>collega’s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SCM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(contact via huisstijl@leidenuniv.nl) en de </a:t>
            </a:r>
            <a:r>
              <a:rPr lang="en-US" dirty="0" err="1"/>
              <a:t>faculteiten</a:t>
            </a:r>
            <a:r>
              <a:rPr lang="en-US" dirty="0"/>
              <a:t>.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/>
              <a:t>faculteiten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momenteel</a:t>
            </a:r>
            <a:r>
              <a:rPr lang="en-US" dirty="0"/>
              <a:t> </a:t>
            </a:r>
            <a:r>
              <a:rPr lang="en-US" dirty="0" err="1"/>
              <a:t>vertegenwoordigd</a:t>
            </a:r>
            <a:r>
              <a:rPr lang="en-US" dirty="0"/>
              <a:t>:</a:t>
            </a:r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Rechten	- Sanne de Boer</a:t>
            </a:r>
            <a:b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FGGA	- Benedicte Dobbinga</a:t>
            </a:r>
            <a:b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FGW	- Christely Verheuvel</a:t>
            </a:r>
            <a:b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FSW	- Judith Zijp</a:t>
            </a:r>
            <a:b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Archeologie	- Karien Wentink</a:t>
            </a:r>
            <a:b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</a:br>
            <a:r>
              <a:rPr lang="nl-NL" sz="1200" b="0" i="0" kern="1200" dirty="0">
                <a:solidFill>
                  <a:schemeClr val="tx1"/>
                </a:solidFill>
                <a:effectLst/>
                <a:latin typeface="Merriweather" pitchFamily="2" charset="77"/>
                <a:ea typeface="+mn-ea"/>
                <a:cs typeface="+mn-cs"/>
              </a:rPr>
              <a:t>FWN	- Manon Boot</a:t>
            </a:r>
            <a:endParaRPr lang="en-US" sz="1200" b="0" i="0" kern="1200" dirty="0">
              <a:solidFill>
                <a:schemeClr val="tx1"/>
              </a:solidFill>
              <a:effectLst/>
              <a:latin typeface="Merriweather" pitchFamily="2" charset="77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B80C8-3308-6C4F-B1C5-C23743646D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483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egelringen" descr="Afbeelding met cirkel, schermopname, astronomie, spiraal&#10;&#10;Door AI gegenereerde inhoud is mogelijk onjuist.">
            <a:extLst>
              <a:ext uri="{FF2B5EF4-FFF2-40B4-BE49-F238E27FC236}">
                <a16:creationId xmlns:a16="http://schemas.microsoft.com/office/drawing/2014/main" id="{A7C30CD9-56A2-3061-334C-CC08D2F4C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709265" cy="6858000"/>
          </a:xfrm>
          <a:prstGeom prst="rect">
            <a:avLst/>
          </a:prstGeom>
        </p:spPr>
      </p:pic>
      <p:pic>
        <p:nvPicPr>
          <p:cNvPr id="27" name="Druppel met logo">
            <a:extLst>
              <a:ext uri="{FF2B5EF4-FFF2-40B4-BE49-F238E27FC236}">
                <a16:creationId xmlns:a16="http://schemas.microsoft.com/office/drawing/2014/main" id="{E0CC0575-4598-F485-8168-644E1078CAE1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0" y="4933055"/>
            <a:ext cx="4252236" cy="1924945"/>
          </a:xfrm>
          <a:prstGeom prst="rect">
            <a:avLst/>
          </a:prstGeom>
        </p:spPr>
      </p:pic>
      <p:sp>
        <p:nvSpPr>
          <p:cNvPr id="28" name="Instructie">
            <a:extLst>
              <a:ext uri="{FF2B5EF4-FFF2-40B4-BE49-F238E27FC236}">
                <a16:creationId xmlns:a16="http://schemas.microsoft.com/office/drawing/2014/main" id="{765CD649-A938-4483-40C4-3EA138452144}"/>
              </a:ext>
            </a:extLst>
          </p:cNvPr>
          <p:cNvSpPr txBox="1">
            <a:spLocks/>
          </p:cNvSpPr>
          <p:nvPr userDrawn="1"/>
        </p:nvSpPr>
        <p:spPr>
          <a:xfrm>
            <a:off x="0" y="-428288"/>
            <a:ext cx="12192000" cy="3664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lIns="216000" tIns="72000" rIns="216000" bIns="108000" rtlCol="0">
            <a:spAutoFit/>
          </a:bodyPr>
          <a:lstStyle>
            <a:defPPr>
              <a:defRPr lang="nl-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/>
            </a:lvl1pPr>
          </a:lstStyle>
          <a:p>
            <a:pPr lvl="0"/>
            <a:r>
              <a:rPr lang="nl-NL" dirty="0"/>
              <a:t>Achtergrondafbeelding plaatsen of veranderen? Druk met de rechtermuisknop op de dia en kies Achtergrond opmaken...  &gt; Opvulling met afbeelding of </a:t>
            </a:r>
            <a:r>
              <a:rPr lang="nl-NL" dirty="0" err="1"/>
              <a:t>bitmappatroon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083B8E7-1D38-9C47-013C-F4992CD53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991" y="978312"/>
            <a:ext cx="4066784" cy="3286799"/>
          </a:xfrm>
          <a:solidFill>
            <a:srgbClr val="001158"/>
          </a:solidFill>
        </p:spPr>
        <p:txBody>
          <a:bodyPr lIns="432000" rIns="360000"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2633FD3-2632-D253-14D8-2DB594162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7035" y="3429000"/>
            <a:ext cx="3369628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1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0989C73-BE72-9B8E-748B-D539A67AC6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2273"/>
            <a:ext cx="6118846" cy="6870273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  <a:gd name="connsiteX0" fmla="*/ 3255632 w 6118846"/>
              <a:gd name="connsiteY0" fmla="*/ 0 h 6864137"/>
              <a:gd name="connsiteX1" fmla="*/ 5968378 w 6118846"/>
              <a:gd name="connsiteY1" fmla="*/ 0 h 6864137"/>
              <a:gd name="connsiteX2" fmla="*/ 6118846 w 6118846"/>
              <a:gd name="connsiteY2" fmla="*/ 6857999 h 6864137"/>
              <a:gd name="connsiteX3" fmla="*/ 5688769 w 6118846"/>
              <a:gd name="connsiteY3" fmla="*/ 6857177 h 6864137"/>
              <a:gd name="connsiteX4" fmla="*/ 5522630 w 6118846"/>
              <a:gd name="connsiteY4" fmla="*/ 6579974 h 6864137"/>
              <a:gd name="connsiteX5" fmla="*/ 5538794 w 6118846"/>
              <a:gd name="connsiteY5" fmla="*/ 0 h 6864137"/>
              <a:gd name="connsiteX6" fmla="*/ 3139031 w 6118846"/>
              <a:gd name="connsiteY6" fmla="*/ 7000 h 6864137"/>
              <a:gd name="connsiteX7" fmla="*/ 3255632 w 6118846"/>
              <a:gd name="connsiteY7" fmla="*/ 0 h 6864137"/>
              <a:gd name="connsiteX8" fmla="*/ 0 w 6118846"/>
              <a:gd name="connsiteY8" fmla="*/ 0 h 6864137"/>
              <a:gd name="connsiteX9" fmla="*/ 5529589 w 6118846"/>
              <a:gd name="connsiteY9" fmla="*/ 0 h 6864137"/>
              <a:gd name="connsiteX10" fmla="*/ 5680057 w 6118846"/>
              <a:gd name="connsiteY10" fmla="*/ 6857999 h 6864137"/>
              <a:gd name="connsiteX11" fmla="*/ 2911851 w 6118846"/>
              <a:gd name="connsiteY11" fmla="*/ 6864137 h 6864137"/>
              <a:gd name="connsiteX12" fmla="*/ 0 w 6118846"/>
              <a:gd name="connsiteY12" fmla="*/ 0 h 6864137"/>
              <a:gd name="connsiteX0" fmla="*/ 3255632 w 6118846"/>
              <a:gd name="connsiteY0" fmla="*/ 0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255632 w 6118846"/>
              <a:gd name="connsiteY7" fmla="*/ 0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  <a:gd name="connsiteX0" fmla="*/ 3452013 w 6118846"/>
              <a:gd name="connsiteY0" fmla="*/ 6137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452013 w 6118846"/>
              <a:gd name="connsiteY7" fmla="*/ 6137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8846" h="6870273">
                <a:moveTo>
                  <a:pt x="3452013" y="6137"/>
                </a:moveTo>
                <a:lnTo>
                  <a:pt x="5968378" y="0"/>
                </a:lnTo>
                <a:cubicBezTo>
                  <a:pt x="5275968" y="1144534"/>
                  <a:pt x="4252164" y="3884665"/>
                  <a:pt x="6118846" y="6857999"/>
                </a:cubicBezTo>
                <a:lnTo>
                  <a:pt x="5688769" y="6857177"/>
                </a:lnTo>
                <a:lnTo>
                  <a:pt x="5522630" y="6579974"/>
                </a:lnTo>
                <a:cubicBezTo>
                  <a:pt x="3886244" y="3714965"/>
                  <a:pt x="4868022" y="1108768"/>
                  <a:pt x="5538794" y="0"/>
                </a:cubicBezTo>
                <a:lnTo>
                  <a:pt x="3139031" y="7000"/>
                </a:lnTo>
                <a:cubicBezTo>
                  <a:pt x="3139031" y="6712"/>
                  <a:pt x="3452013" y="6425"/>
                  <a:pt x="3452013" y="6137"/>
                </a:cubicBezTo>
                <a:close/>
                <a:moveTo>
                  <a:pt x="0" y="0"/>
                </a:moveTo>
                <a:lnTo>
                  <a:pt x="5529589" y="0"/>
                </a:lnTo>
                <a:cubicBezTo>
                  <a:pt x="4837179" y="1144534"/>
                  <a:pt x="3813375" y="3884665"/>
                  <a:pt x="5680057" y="6857999"/>
                </a:cubicBezTo>
                <a:lnTo>
                  <a:pt x="21365" y="6870273"/>
                </a:lnTo>
                <a:cubicBezTo>
                  <a:pt x="20380" y="4590410"/>
                  <a:pt x="985" y="2279863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318" y="368504"/>
            <a:ext cx="5212800" cy="2305077"/>
          </a:xfrm>
          <a:noFill/>
        </p:spPr>
        <p:txBody>
          <a:bodyPr lIns="72000" rIns="360000" anchor="b" anchorCtr="0">
            <a:noAutofit/>
          </a:bodyPr>
          <a:lstStyle>
            <a:lvl1pPr algn="l">
              <a:defRPr sz="4000" b="1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317" y="2739443"/>
            <a:ext cx="5212799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271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2EC20397-C339-4975-0412-4D44B1036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6137"/>
            <a:ext cx="3209949" cy="6864137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9949" h="6864137">
                <a:moveTo>
                  <a:pt x="346735" y="0"/>
                </a:moveTo>
                <a:lnTo>
                  <a:pt x="3059481" y="0"/>
                </a:lnTo>
                <a:cubicBezTo>
                  <a:pt x="2367071" y="1144534"/>
                  <a:pt x="1343267" y="3884665"/>
                  <a:pt x="3209949" y="6857999"/>
                </a:cubicBezTo>
                <a:lnTo>
                  <a:pt x="2779872" y="6857177"/>
                </a:lnTo>
                <a:lnTo>
                  <a:pt x="2613733" y="6579974"/>
                </a:lnTo>
                <a:cubicBezTo>
                  <a:pt x="977347" y="3714965"/>
                  <a:pt x="1959125" y="1108768"/>
                  <a:pt x="2629897" y="0"/>
                </a:cubicBezTo>
                <a:lnTo>
                  <a:pt x="230134" y="7000"/>
                </a:lnTo>
                <a:cubicBezTo>
                  <a:pt x="230134" y="6712"/>
                  <a:pt x="346735" y="288"/>
                  <a:pt x="346735" y="0"/>
                </a:cubicBezTo>
                <a:close/>
                <a:moveTo>
                  <a:pt x="0" y="6137"/>
                </a:moveTo>
                <a:lnTo>
                  <a:pt x="2620692" y="0"/>
                </a:lnTo>
                <a:cubicBezTo>
                  <a:pt x="1928282" y="1144534"/>
                  <a:pt x="904478" y="3884665"/>
                  <a:pt x="2771160" y="6857999"/>
                </a:cubicBezTo>
                <a:lnTo>
                  <a:pt x="2954" y="6864137"/>
                </a:lnTo>
                <a:cubicBezTo>
                  <a:pt x="1969" y="4584274"/>
                  <a:pt x="985" y="2286000"/>
                  <a:pt x="0" y="61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C7B6FA-D4F6-9982-DC4D-88249182E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6725" y="2036763"/>
            <a:ext cx="8346713" cy="40465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8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gpagina -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086" y="1825625"/>
            <a:ext cx="8346714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2EC20397-C339-4975-0412-4D44B1036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6137"/>
            <a:ext cx="3209949" cy="6864137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9949" h="6864137">
                <a:moveTo>
                  <a:pt x="346735" y="0"/>
                </a:moveTo>
                <a:lnTo>
                  <a:pt x="3059481" y="0"/>
                </a:lnTo>
                <a:cubicBezTo>
                  <a:pt x="2367071" y="1144534"/>
                  <a:pt x="1343267" y="3884665"/>
                  <a:pt x="3209949" y="6857999"/>
                </a:cubicBezTo>
                <a:lnTo>
                  <a:pt x="2779872" y="6857177"/>
                </a:lnTo>
                <a:lnTo>
                  <a:pt x="2613733" y="6579974"/>
                </a:lnTo>
                <a:cubicBezTo>
                  <a:pt x="977347" y="3714965"/>
                  <a:pt x="1959125" y="1108768"/>
                  <a:pt x="2629897" y="0"/>
                </a:cubicBezTo>
                <a:lnTo>
                  <a:pt x="230134" y="7000"/>
                </a:lnTo>
                <a:cubicBezTo>
                  <a:pt x="230134" y="6712"/>
                  <a:pt x="346735" y="288"/>
                  <a:pt x="346735" y="0"/>
                </a:cubicBezTo>
                <a:close/>
                <a:moveTo>
                  <a:pt x="0" y="6137"/>
                </a:moveTo>
                <a:lnTo>
                  <a:pt x="2620692" y="0"/>
                </a:lnTo>
                <a:cubicBezTo>
                  <a:pt x="1928282" y="1144534"/>
                  <a:pt x="904478" y="3884665"/>
                  <a:pt x="2771160" y="6857999"/>
                </a:cubicBezTo>
                <a:lnTo>
                  <a:pt x="2954" y="6864137"/>
                </a:lnTo>
                <a:cubicBezTo>
                  <a:pt x="1969" y="4584274"/>
                  <a:pt x="985" y="2286000"/>
                  <a:pt x="0" y="61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76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olgpagina -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7086" y="1825625"/>
            <a:ext cx="8346714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Hier tekstblok van maken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2EC20397-C339-4975-0412-4D44B1036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6137"/>
            <a:ext cx="3209949" cy="6864137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9949" h="6864137">
                <a:moveTo>
                  <a:pt x="346735" y="0"/>
                </a:moveTo>
                <a:lnTo>
                  <a:pt x="3059481" y="0"/>
                </a:lnTo>
                <a:cubicBezTo>
                  <a:pt x="2367071" y="1144534"/>
                  <a:pt x="1343267" y="3884665"/>
                  <a:pt x="3209949" y="6857999"/>
                </a:cubicBezTo>
                <a:lnTo>
                  <a:pt x="2779872" y="6857177"/>
                </a:lnTo>
                <a:lnTo>
                  <a:pt x="2613733" y="6579974"/>
                </a:lnTo>
                <a:cubicBezTo>
                  <a:pt x="977347" y="3714965"/>
                  <a:pt x="1959125" y="1108768"/>
                  <a:pt x="2629897" y="0"/>
                </a:cubicBezTo>
                <a:lnTo>
                  <a:pt x="230134" y="7000"/>
                </a:lnTo>
                <a:cubicBezTo>
                  <a:pt x="230134" y="6712"/>
                  <a:pt x="346735" y="288"/>
                  <a:pt x="346735" y="0"/>
                </a:cubicBezTo>
                <a:close/>
                <a:moveTo>
                  <a:pt x="0" y="6137"/>
                </a:moveTo>
                <a:lnTo>
                  <a:pt x="2620692" y="0"/>
                </a:lnTo>
                <a:cubicBezTo>
                  <a:pt x="1928282" y="1144534"/>
                  <a:pt x="904478" y="3884665"/>
                  <a:pt x="2771160" y="6857999"/>
                </a:cubicBezTo>
                <a:lnTo>
                  <a:pt x="2954" y="6864137"/>
                </a:lnTo>
                <a:cubicBezTo>
                  <a:pt x="1969" y="4584274"/>
                  <a:pt x="985" y="2286000"/>
                  <a:pt x="0" y="61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9505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7086" y="1825625"/>
            <a:ext cx="5124323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Hier tekstblok van maken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2EC20397-C339-4975-0412-4D44B1036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159" y="1"/>
            <a:ext cx="3209949" cy="6864137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9949" h="6864137">
                <a:moveTo>
                  <a:pt x="346735" y="0"/>
                </a:moveTo>
                <a:lnTo>
                  <a:pt x="3059481" y="0"/>
                </a:lnTo>
                <a:cubicBezTo>
                  <a:pt x="2367071" y="1144534"/>
                  <a:pt x="1343267" y="3884665"/>
                  <a:pt x="3209949" y="6857999"/>
                </a:cubicBezTo>
                <a:lnTo>
                  <a:pt x="2779872" y="6857177"/>
                </a:lnTo>
                <a:lnTo>
                  <a:pt x="2613733" y="6579974"/>
                </a:lnTo>
                <a:cubicBezTo>
                  <a:pt x="977347" y="3714965"/>
                  <a:pt x="1959125" y="1108768"/>
                  <a:pt x="2629897" y="0"/>
                </a:cubicBezTo>
                <a:lnTo>
                  <a:pt x="230134" y="7000"/>
                </a:lnTo>
                <a:cubicBezTo>
                  <a:pt x="230134" y="6712"/>
                  <a:pt x="346735" y="288"/>
                  <a:pt x="346735" y="0"/>
                </a:cubicBezTo>
                <a:close/>
                <a:moveTo>
                  <a:pt x="0" y="6137"/>
                </a:moveTo>
                <a:lnTo>
                  <a:pt x="2620692" y="0"/>
                </a:lnTo>
                <a:cubicBezTo>
                  <a:pt x="1928282" y="1144534"/>
                  <a:pt x="904478" y="3884665"/>
                  <a:pt x="2771160" y="6857999"/>
                </a:cubicBezTo>
                <a:lnTo>
                  <a:pt x="2954" y="6864137"/>
                </a:lnTo>
                <a:cubicBezTo>
                  <a:pt x="1969" y="4584274"/>
                  <a:pt x="985" y="2286000"/>
                  <a:pt x="0" y="61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9019979-6A44-783E-3154-3E8966CE73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9438" y="1825625"/>
            <a:ext cx="3154362" cy="4351338"/>
          </a:xfrm>
          <a:solidFill>
            <a:srgbClr val="BCD2FF">
              <a:alpha val="48956"/>
            </a:srgbClr>
          </a:solidFill>
        </p:spPr>
        <p:txBody>
          <a:bodyPr lIns="216000" tIns="251999" rIns="251999" bIns="251999"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67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8838D9D-2D9C-15B3-318A-CD1ECFCB7F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42516" y="0"/>
            <a:ext cx="4949486" cy="6858000"/>
          </a:xfrm>
          <a:custGeom>
            <a:avLst/>
            <a:gdLst>
              <a:gd name="connsiteX0" fmla="*/ 0 w 4956580"/>
              <a:gd name="connsiteY0" fmla="*/ 0 h 6858000"/>
              <a:gd name="connsiteX1" fmla="*/ 4956580 w 4956580"/>
              <a:gd name="connsiteY1" fmla="*/ 0 h 6858000"/>
              <a:gd name="connsiteX2" fmla="*/ 4956580 w 4956580"/>
              <a:gd name="connsiteY2" fmla="*/ 6858000 h 6858000"/>
              <a:gd name="connsiteX3" fmla="*/ 0 w 4956580"/>
              <a:gd name="connsiteY3" fmla="*/ 6858000 h 6858000"/>
              <a:gd name="connsiteX4" fmla="*/ 0 w 4956580"/>
              <a:gd name="connsiteY4" fmla="*/ 0 h 6858000"/>
              <a:gd name="connsiteX0" fmla="*/ 1000317 w 4956580"/>
              <a:gd name="connsiteY0" fmla="*/ 0 h 6858000"/>
              <a:gd name="connsiteX1" fmla="*/ 4956580 w 4956580"/>
              <a:gd name="connsiteY1" fmla="*/ 0 h 6858000"/>
              <a:gd name="connsiteX2" fmla="*/ 4956580 w 4956580"/>
              <a:gd name="connsiteY2" fmla="*/ 6858000 h 6858000"/>
              <a:gd name="connsiteX3" fmla="*/ 0 w 4956580"/>
              <a:gd name="connsiteY3" fmla="*/ 6858000 h 6858000"/>
              <a:gd name="connsiteX4" fmla="*/ 1000317 w 4956580"/>
              <a:gd name="connsiteY4" fmla="*/ 0 h 6858000"/>
              <a:gd name="connsiteX0" fmla="*/ 0 w 3956263"/>
              <a:gd name="connsiteY0" fmla="*/ 0 h 6858000"/>
              <a:gd name="connsiteX1" fmla="*/ 3956263 w 3956263"/>
              <a:gd name="connsiteY1" fmla="*/ 0 h 6858000"/>
              <a:gd name="connsiteX2" fmla="*/ 3956263 w 3956263"/>
              <a:gd name="connsiteY2" fmla="*/ 6858000 h 6858000"/>
              <a:gd name="connsiteX3" fmla="*/ 49095 w 3956263"/>
              <a:gd name="connsiteY3" fmla="*/ 6858000 h 6858000"/>
              <a:gd name="connsiteX4" fmla="*/ 0 w 3956263"/>
              <a:gd name="connsiteY4" fmla="*/ 0 h 6858000"/>
              <a:gd name="connsiteX0" fmla="*/ 935630 w 4891893"/>
              <a:gd name="connsiteY0" fmla="*/ 0 h 6858000"/>
              <a:gd name="connsiteX1" fmla="*/ 4891893 w 4891893"/>
              <a:gd name="connsiteY1" fmla="*/ 0 h 6858000"/>
              <a:gd name="connsiteX2" fmla="*/ 4891893 w 4891893"/>
              <a:gd name="connsiteY2" fmla="*/ 6858000 h 6858000"/>
              <a:gd name="connsiteX3" fmla="*/ 984725 w 4891893"/>
              <a:gd name="connsiteY3" fmla="*/ 6858000 h 6858000"/>
              <a:gd name="connsiteX4" fmla="*/ 935630 w 4891893"/>
              <a:gd name="connsiteY4" fmla="*/ 0 h 6858000"/>
              <a:gd name="connsiteX0" fmla="*/ 1187030 w 5143293"/>
              <a:gd name="connsiteY0" fmla="*/ 0 h 6858000"/>
              <a:gd name="connsiteX1" fmla="*/ 5143293 w 5143293"/>
              <a:gd name="connsiteY1" fmla="*/ 0 h 6858000"/>
              <a:gd name="connsiteX2" fmla="*/ 5143293 w 5143293"/>
              <a:gd name="connsiteY2" fmla="*/ 6858000 h 6858000"/>
              <a:gd name="connsiteX3" fmla="*/ 1236125 w 5143293"/>
              <a:gd name="connsiteY3" fmla="*/ 6858000 h 6858000"/>
              <a:gd name="connsiteX4" fmla="*/ 1187030 w 5143293"/>
              <a:gd name="connsiteY4" fmla="*/ 0 h 6858000"/>
              <a:gd name="connsiteX0" fmla="*/ 993223 w 4949486"/>
              <a:gd name="connsiteY0" fmla="*/ 0 h 6858000"/>
              <a:gd name="connsiteX1" fmla="*/ 4949486 w 4949486"/>
              <a:gd name="connsiteY1" fmla="*/ 0 h 6858000"/>
              <a:gd name="connsiteX2" fmla="*/ 4949486 w 4949486"/>
              <a:gd name="connsiteY2" fmla="*/ 6858000 h 6858000"/>
              <a:gd name="connsiteX3" fmla="*/ 1042318 w 4949486"/>
              <a:gd name="connsiteY3" fmla="*/ 6858000 h 6858000"/>
              <a:gd name="connsiteX4" fmla="*/ 993223 w 494948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486" h="6858000">
                <a:moveTo>
                  <a:pt x="993223" y="0"/>
                </a:moveTo>
                <a:lnTo>
                  <a:pt x="4949486" y="0"/>
                </a:lnTo>
                <a:lnTo>
                  <a:pt x="4949486" y="6858000"/>
                </a:lnTo>
                <a:lnTo>
                  <a:pt x="1042318" y="6858000"/>
                </a:lnTo>
                <a:cubicBezTo>
                  <a:pt x="-692383" y="4166963"/>
                  <a:pt x="58367" y="1635488"/>
                  <a:pt x="99322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5928256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2591" y="1825625"/>
            <a:ext cx="5928257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Hier tekstblok van maken</a:t>
            </a:r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3059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1034120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91EDE7-7C3B-A663-266A-1499CE12F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591" y="1825625"/>
            <a:ext cx="10341208" cy="43513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82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gpagina -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92" y="365125"/>
            <a:ext cx="10341208" cy="1325563"/>
          </a:xfrm>
        </p:spPr>
        <p:txBody>
          <a:bodyPr/>
          <a:lstStyle>
            <a:lvl1pPr>
              <a:defRPr b="1" i="0">
                <a:latin typeface="Merriweather" pitchFamily="2" charset="77"/>
              </a:defRPr>
            </a:lvl1pPr>
          </a:lstStyle>
          <a:p>
            <a:r>
              <a:rPr lang="nl-NL" dirty="0"/>
              <a:t>Video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6DB267-AABE-0225-A758-99F1B4073528}"/>
              </a:ext>
            </a:extLst>
          </p:cNvPr>
          <p:cNvSpPr txBox="1"/>
          <p:nvPr userDrawn="1"/>
        </p:nvSpPr>
        <p:spPr>
          <a:xfrm>
            <a:off x="1012592" y="1905000"/>
            <a:ext cx="10341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Kies het </a:t>
            </a:r>
            <a:r>
              <a:rPr lang="nl-NL" sz="2000" b="0" i="1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Invoegen &gt; Media &gt;  Video</a:t>
            </a:r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 in het menu.</a:t>
            </a:r>
            <a:b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</a:br>
            <a:endParaRPr lang="nl-NL" sz="2000" b="0" i="0" kern="1200" dirty="0">
              <a:solidFill>
                <a:srgbClr val="001158"/>
              </a:solidFill>
              <a:latin typeface="Merriweather" pitchFamily="2" charset="77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Klik op </a:t>
            </a:r>
            <a:r>
              <a:rPr lang="nl-NL" sz="2000" b="0" i="1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Dit apparaat…</a:t>
            </a:r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 als je een video wilt gebruiken die op je eigen computer staat en selecteer het bestand.</a:t>
            </a:r>
            <a:b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</a:br>
            <a:endParaRPr lang="nl-NL" sz="2000" b="0" i="0" kern="1200" dirty="0">
              <a:solidFill>
                <a:srgbClr val="001158"/>
              </a:solidFill>
              <a:latin typeface="Merriweather" pitchFamily="2" charset="77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Klik op </a:t>
            </a:r>
            <a:r>
              <a:rPr lang="nl-NL" sz="2000" b="0" i="1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Onlinevideo’s…</a:t>
            </a:r>
            <a:r>
              <a:rPr lang="nl-NL" sz="2000" b="0" i="0" kern="1200" dirty="0">
                <a:solidFill>
                  <a:srgbClr val="001158"/>
                </a:solidFill>
                <a:latin typeface="Merriweather" pitchFamily="2" charset="77"/>
                <a:ea typeface="+mn-ea"/>
                <a:cs typeface="+mn-cs"/>
              </a:rPr>
              <a:t> als je een video wilt tonen die op een online videoplatform staat en vul het adres in.</a:t>
            </a:r>
            <a:endParaRPr lang="en-US" sz="2000" b="0" i="0" kern="1200" dirty="0">
              <a:solidFill>
                <a:srgbClr val="001158"/>
              </a:solidFill>
              <a:latin typeface="Merriweather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3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34D4203-3468-03E9-7CA8-FE05BD7C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EF2FECF-B4C3-CFF7-B2FE-C68ACD0D5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028922F3-5308-9A78-B4BE-A31693112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648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8">
    <p:bg>
      <p:bgPr>
        <a:solidFill>
          <a:srgbClr val="BC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2A48E6AE-6CD5-F62F-E4C0-785FB49254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6209" y="0"/>
            <a:ext cx="58457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afbeelding 10">
            <a:extLst>
              <a:ext uri="{FF2B5EF4-FFF2-40B4-BE49-F238E27FC236}">
                <a16:creationId xmlns:a16="http://schemas.microsoft.com/office/drawing/2014/main" id="{67C05B3D-92B5-8EC3-9C00-7E2410A3D8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6209" y="3429000"/>
            <a:ext cx="58457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508340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5083409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310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&#10;&#10;Door AI gegenereerde inhoud is mogelijk onjuist.">
            <a:extLst>
              <a:ext uri="{FF2B5EF4-FFF2-40B4-BE49-F238E27FC236}">
                <a16:creationId xmlns:a16="http://schemas.microsoft.com/office/drawing/2014/main" id="{05C80E11-D513-E966-CBC3-98D7A8C5E2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079"/>
            <a:ext cx="10087784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7214991" y="978312"/>
            <a:ext cx="4066784" cy="3286799"/>
          </a:xfrm>
          <a:solidFill>
            <a:srgbClr val="001158"/>
          </a:solidFill>
        </p:spPr>
        <p:txBody>
          <a:bodyPr lIns="432000" rIns="360000"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7035" y="3429000"/>
            <a:ext cx="3369628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E5F8AE-87B9-9092-E060-12A28E0B2C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0" y="4933055"/>
            <a:ext cx="4252236" cy="1924945"/>
          </a:xfrm>
          <a:prstGeom prst="rect">
            <a:avLst/>
          </a:prstGeom>
        </p:spPr>
      </p:pic>
      <p:sp>
        <p:nvSpPr>
          <p:cNvPr id="12" name="Instructie">
            <a:extLst>
              <a:ext uri="{FF2B5EF4-FFF2-40B4-BE49-F238E27FC236}">
                <a16:creationId xmlns:a16="http://schemas.microsoft.com/office/drawing/2014/main" id="{4AD96448-DA16-1379-2621-87486DF1B0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09238"/>
            <a:ext cx="12192000" cy="3664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lIns="216000" tIns="72000" rIns="216000" bIns="108000" rtlCol="0">
            <a:spAutoFit/>
          </a:bodyPr>
          <a:lstStyle>
            <a:defPPr>
              <a:defRPr lang="nl-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/>
            </a:lvl1pPr>
          </a:lstStyle>
          <a:p>
            <a:pPr lvl="0"/>
            <a:r>
              <a:rPr lang="nl-NL" dirty="0"/>
              <a:t>Achtergrondafbeelding plaatsen of veranderen? Druk met de rechtermuisknop op de dia en kies Achtergrond opmaken...  &gt; Opvulling met afbeelding of </a:t>
            </a:r>
            <a:r>
              <a:rPr lang="nl-NL" dirty="0" err="1"/>
              <a:t>bitmappatroon</a:t>
            </a:r>
            <a:r>
              <a:rPr lang="nl-NL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51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09">
    <p:bg>
      <p:bgPr>
        <a:solidFill>
          <a:srgbClr val="001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F4A17952-3FAC-48DC-E887-1257351E8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6209" y="0"/>
            <a:ext cx="58457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8E8A60DD-62F1-EBFE-2087-2CDEB9C02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6208" y="2755900"/>
            <a:ext cx="5845791" cy="3429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DA3A380-204F-344C-5AFC-389EA8E0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5083408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4A0DDD0-33B8-851D-5BC9-3DE1D73C6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5083409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erriweather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Merriweather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Merriweather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Merriweather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8421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F7BDAB06-3E9E-DFCF-FC9C-F8ED063600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2591" y="3915367"/>
            <a:ext cx="3265982" cy="21767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10858686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3630B0C-D7B5-B04F-3CAD-05E82470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10858687" cy="1954805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61835565-A9E6-954C-EA35-78C6DECAE3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0081" y="3915367"/>
            <a:ext cx="3265982" cy="21767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0EE0D81-3C5C-9919-0B8C-0616CB5E58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07570" y="3915367"/>
            <a:ext cx="3265982" cy="21767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51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857F7FE0-63AB-A854-BA9D-0116B55634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5279" y="365125"/>
            <a:ext cx="6096000" cy="4012442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F7BDAB06-3E9E-DFCF-FC9C-F8ED063600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5452" y="3166281"/>
            <a:ext cx="3848668" cy="2925786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450792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3630B0C-D7B5-B04F-3CAD-05E82470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2" y="1825625"/>
            <a:ext cx="4507928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240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857F7FE0-63AB-A854-BA9D-0116B55634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6209" y="0"/>
            <a:ext cx="58457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9211A429-036F-1729-8B5F-287CCD504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6209" y="3429000"/>
            <a:ext cx="2927445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F7BDAB06-3E9E-DFCF-FC9C-F8ED063600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80477" y="3429000"/>
            <a:ext cx="2927445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508340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3630B0C-D7B5-B04F-3CAD-05E82470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5083409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75067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857F7FE0-63AB-A854-BA9D-0116B55634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8909" y="0"/>
            <a:ext cx="66930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9211A429-036F-1729-8B5F-287CCD504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8909" y="3428999"/>
            <a:ext cx="3303897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F7BDAB06-3E9E-DFCF-FC9C-F8ED063600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2807" y="3429000"/>
            <a:ext cx="3405116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1C5BF80F-4465-4B14-06B3-D47249486D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5492085" cy="6857999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12" y="4455994"/>
            <a:ext cx="4316858" cy="1840813"/>
          </a:xfrm>
          <a:solidFill>
            <a:srgbClr val="001158"/>
          </a:solidFill>
        </p:spPr>
        <p:txBody>
          <a:bodyPr lIns="324000"/>
          <a:lstStyle>
            <a:lvl1pPr>
              <a:defRPr b="0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82755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1C5BF80F-4465-4B14-06B3-D47249486D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1999" cy="685799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12" y="4455994"/>
            <a:ext cx="4316858" cy="1840813"/>
          </a:xfrm>
          <a:solidFill>
            <a:srgbClr val="001158"/>
          </a:solidFill>
        </p:spPr>
        <p:txBody>
          <a:bodyPr lIns="324000"/>
          <a:lstStyle>
            <a:lvl1pPr>
              <a:defRPr b="0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10616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elenbo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088-BBD5-6AB5-760D-3688AF28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1034120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7FC0D-7DB9-6A85-CC26-55CB498D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10341209" cy="1013109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F6AE0A73-380C-1B8D-3CEF-D6613C869C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25" y="3049588"/>
            <a:ext cx="1812262" cy="2191152"/>
          </a:xfrm>
        </p:spPr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7E32EF97-8820-5985-CB92-7052FF65B8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12592" y="5394515"/>
            <a:ext cx="1812262" cy="1013109"/>
          </a:xfrm>
        </p:spPr>
        <p:txBody>
          <a:bodyPr/>
          <a:lstStyle>
            <a:lvl1pPr marL="0" indent="0">
              <a:buNone/>
              <a:defRPr sz="900" b="0" i="0">
                <a:latin typeface="Merriweather" pitchFamily="2" charset="77"/>
              </a:defRPr>
            </a:lvl1pPr>
            <a:lvl2pPr marL="457200" indent="0">
              <a:buNone/>
              <a:defRPr sz="800" b="0" i="0">
                <a:latin typeface="Merriweather" pitchFamily="2" charset="77"/>
              </a:defRPr>
            </a:lvl2pPr>
            <a:lvl3pPr marL="914400" indent="0">
              <a:buNone/>
              <a:defRPr sz="700" b="0" i="0">
                <a:latin typeface="Merriweather" pitchFamily="2" charset="77"/>
              </a:defRPr>
            </a:lvl3pPr>
            <a:lvl4pPr marL="1371600" indent="0">
              <a:buNone/>
              <a:defRPr sz="600" b="0" i="0">
                <a:latin typeface="Merriweather" pitchFamily="2" charset="77"/>
              </a:defRPr>
            </a:lvl4pPr>
            <a:lvl5pPr marL="1828800" indent="0">
              <a:buNone/>
              <a:defRPr sz="600"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8EB5FB60-14D3-EFF5-4C47-19FD919C37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62350" y="3049588"/>
            <a:ext cx="1812262" cy="2191152"/>
          </a:xfrm>
        </p:spPr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881D2310-90DF-7BB1-D578-CFEF0F5C8EC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162117" y="5394515"/>
            <a:ext cx="1812262" cy="1013109"/>
          </a:xfrm>
        </p:spPr>
        <p:txBody>
          <a:bodyPr/>
          <a:lstStyle>
            <a:lvl1pPr marL="0" indent="0">
              <a:buNone/>
              <a:defRPr sz="900" b="0" i="0">
                <a:latin typeface="Merriweather" pitchFamily="2" charset="77"/>
              </a:defRPr>
            </a:lvl1pPr>
            <a:lvl2pPr marL="457200" indent="0">
              <a:buNone/>
              <a:defRPr sz="800" b="0" i="0">
                <a:latin typeface="Merriweather" pitchFamily="2" charset="77"/>
              </a:defRPr>
            </a:lvl2pPr>
            <a:lvl3pPr marL="914400" indent="0">
              <a:buNone/>
              <a:defRPr sz="700" b="0" i="0">
                <a:latin typeface="Merriweather" pitchFamily="2" charset="77"/>
              </a:defRPr>
            </a:lvl3pPr>
            <a:lvl4pPr marL="1371600" indent="0">
              <a:buNone/>
              <a:defRPr sz="600" b="0" i="0">
                <a:latin typeface="Merriweather" pitchFamily="2" charset="77"/>
              </a:defRPr>
            </a:lvl4pPr>
            <a:lvl5pPr marL="1828800" indent="0">
              <a:buNone/>
              <a:defRPr sz="600"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61D2B422-3E4E-776F-FFE9-45F0FB0002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5049" y="3049588"/>
            <a:ext cx="1812262" cy="2191152"/>
          </a:xfrm>
        </p:spPr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AA74CF0-F98A-3CEB-EC1B-954CE770C4E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304816" y="5394515"/>
            <a:ext cx="1812262" cy="1013109"/>
          </a:xfrm>
        </p:spPr>
        <p:txBody>
          <a:bodyPr/>
          <a:lstStyle>
            <a:lvl1pPr marL="0" indent="0">
              <a:buNone/>
              <a:defRPr sz="900" b="0" i="0">
                <a:latin typeface="Merriweather" pitchFamily="2" charset="77"/>
              </a:defRPr>
            </a:lvl1pPr>
            <a:lvl2pPr marL="457200" indent="0">
              <a:buNone/>
              <a:defRPr sz="800" b="0" i="0">
                <a:latin typeface="Merriweather" pitchFamily="2" charset="77"/>
              </a:defRPr>
            </a:lvl2pPr>
            <a:lvl3pPr marL="914400" indent="0">
              <a:buNone/>
              <a:defRPr sz="700" b="0" i="0">
                <a:latin typeface="Merriweather" pitchFamily="2" charset="77"/>
              </a:defRPr>
            </a:lvl3pPr>
            <a:lvl4pPr marL="1371600" indent="0">
              <a:buNone/>
              <a:defRPr sz="600" b="0" i="0">
                <a:latin typeface="Merriweather" pitchFamily="2" charset="77"/>
              </a:defRPr>
            </a:lvl4pPr>
            <a:lvl5pPr marL="1828800" indent="0">
              <a:buNone/>
              <a:defRPr sz="600"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afbeelding 8">
            <a:extLst>
              <a:ext uri="{FF2B5EF4-FFF2-40B4-BE49-F238E27FC236}">
                <a16:creationId xmlns:a16="http://schemas.microsoft.com/office/drawing/2014/main" id="{4601F334-92E3-372C-6493-E67C385F4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27273" y="3049588"/>
            <a:ext cx="1812262" cy="2191152"/>
          </a:xfrm>
        </p:spPr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18EADB28-CB7E-9CBE-DBCE-6BD7871B361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427040" y="5394515"/>
            <a:ext cx="1812262" cy="1013109"/>
          </a:xfrm>
        </p:spPr>
        <p:txBody>
          <a:bodyPr/>
          <a:lstStyle>
            <a:lvl1pPr marL="0" indent="0">
              <a:buNone/>
              <a:defRPr sz="900" b="0" i="0">
                <a:latin typeface="Merriweather" pitchFamily="2" charset="77"/>
              </a:defRPr>
            </a:lvl1pPr>
            <a:lvl2pPr marL="457200" indent="0">
              <a:buNone/>
              <a:defRPr sz="800" b="0" i="0">
                <a:latin typeface="Merriweather" pitchFamily="2" charset="77"/>
              </a:defRPr>
            </a:lvl2pPr>
            <a:lvl3pPr marL="914400" indent="0">
              <a:buNone/>
              <a:defRPr sz="700" b="0" i="0">
                <a:latin typeface="Merriweather" pitchFamily="2" charset="77"/>
              </a:defRPr>
            </a:lvl3pPr>
            <a:lvl4pPr marL="1371600" indent="0">
              <a:buNone/>
              <a:defRPr sz="600" b="0" i="0">
                <a:latin typeface="Merriweather" pitchFamily="2" charset="77"/>
              </a:defRPr>
            </a:lvl4pPr>
            <a:lvl5pPr marL="1828800" indent="0">
              <a:buNone/>
              <a:defRPr sz="600"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F91E3DBE-14E8-E017-7A1C-85F43E8156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49500" y="3049588"/>
            <a:ext cx="1812262" cy="2191152"/>
          </a:xfrm>
        </p:spPr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2DA80AA-27FF-7EE7-681A-FFDE35B5231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549267" y="5394515"/>
            <a:ext cx="1812262" cy="1013109"/>
          </a:xfrm>
        </p:spPr>
        <p:txBody>
          <a:bodyPr/>
          <a:lstStyle>
            <a:lvl1pPr marL="0" indent="0">
              <a:buNone/>
              <a:defRPr sz="900" b="0" i="0">
                <a:latin typeface="Merriweather" pitchFamily="2" charset="77"/>
              </a:defRPr>
            </a:lvl1pPr>
            <a:lvl2pPr marL="457200" indent="0">
              <a:buNone/>
              <a:defRPr sz="800" b="0" i="0">
                <a:latin typeface="Merriweather" pitchFamily="2" charset="77"/>
              </a:defRPr>
            </a:lvl2pPr>
            <a:lvl3pPr marL="914400" indent="0">
              <a:buNone/>
              <a:defRPr sz="700" b="0" i="0">
                <a:latin typeface="Merriweather" pitchFamily="2" charset="77"/>
              </a:defRPr>
            </a:lvl3pPr>
            <a:lvl4pPr marL="1371600" indent="0">
              <a:buNone/>
              <a:defRPr sz="600" b="0" i="0">
                <a:latin typeface="Merriweather" pitchFamily="2" charset="77"/>
              </a:defRPr>
            </a:lvl4pPr>
            <a:lvl5pPr marL="1828800" indent="0">
              <a:buNone/>
              <a:defRPr sz="600" b="0" i="0">
                <a:latin typeface="Merriweather" pitchFamily="2" charset="77"/>
              </a:defRPr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812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857F7FE0-63AB-A854-BA9D-0116B55634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6209" y="0"/>
            <a:ext cx="5845791" cy="3429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9211A429-036F-1729-8B5F-287CCD504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6209" y="3429000"/>
            <a:ext cx="5845791" cy="3429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1235EC-A615-0060-E37C-270414BD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92" y="365125"/>
            <a:ext cx="5083408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3630B0C-D7B5-B04F-3CAD-05E82470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91" y="1825625"/>
            <a:ext cx="5083409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9017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- 17">
    <p:bg>
      <p:bgPr>
        <a:solidFill>
          <a:srgbClr val="BC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ACADC35D-191F-A041-3DDA-4D52998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978" y="6356350"/>
            <a:ext cx="417821" cy="365125"/>
          </a:xfrm>
        </p:spPr>
        <p:txBody>
          <a:bodyPr/>
          <a:lstStyle>
            <a:lvl1pPr>
              <a:defRPr b="0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9D022C3-22E9-7621-4877-5C922025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FEBD01F-6CB2-0540-A1B8-9A6A3537A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21CA3045-6E5B-0C65-B072-5B9385044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Merriweather" pitchFamily="2" charset="77"/>
              </a:defRPr>
            </a:lvl1pPr>
            <a:lvl2pPr>
              <a:defRPr b="0" i="0">
                <a:latin typeface="Merriweather" pitchFamily="2" charset="77"/>
              </a:defRPr>
            </a:lvl2pPr>
            <a:lvl3pPr>
              <a:defRPr b="0" i="0">
                <a:latin typeface="Merriweather" pitchFamily="2" charset="77"/>
              </a:defRPr>
            </a:lvl3pPr>
            <a:lvl4pPr>
              <a:defRPr b="0" i="0">
                <a:latin typeface="Merriweather" pitchFamily="2" charset="77"/>
              </a:defRPr>
            </a:lvl4pPr>
            <a:lvl5pPr>
              <a:defRPr b="0" i="0">
                <a:latin typeface="Merriweather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569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bg>
      <p:bgPr>
        <a:solidFill>
          <a:srgbClr val="001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415" y="4141700"/>
            <a:ext cx="6712642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913" y="1476456"/>
            <a:ext cx="9435647" cy="2334682"/>
          </a:xfrm>
          <a:solidFill>
            <a:srgbClr val="001158">
              <a:alpha val="0"/>
            </a:srgbClr>
          </a:solidFill>
        </p:spPr>
        <p:txBody>
          <a:bodyPr lIns="432000" rIns="360000" anchor="ctr" anchorCtr="0">
            <a:noAutofit/>
          </a:bodyPr>
          <a:lstStyle>
            <a:lvl1pPr algn="ctr">
              <a:defRPr sz="40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pic>
        <p:nvPicPr>
          <p:cNvPr id="6" name="Druppel met logo">
            <a:extLst>
              <a:ext uri="{FF2B5EF4-FFF2-40B4-BE49-F238E27FC236}">
                <a16:creationId xmlns:a16="http://schemas.microsoft.com/office/drawing/2014/main" id="{8C0203C1-B82B-E452-14BF-ABA928B0057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4933055"/>
            <a:ext cx="4252236" cy="1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06">
    <p:bg>
      <p:bgPr>
        <a:solidFill>
          <a:srgbClr val="BC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schermopname, astronomie, spiraal&#10;&#10;Door AI gegenereerde inhoud is mogelijk onjuist.">
            <a:extLst>
              <a:ext uri="{FF2B5EF4-FFF2-40B4-BE49-F238E27FC236}">
                <a16:creationId xmlns:a16="http://schemas.microsoft.com/office/drawing/2014/main" id="{2908ACFD-AF81-A056-8BE0-2221853955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70926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0490" y="1003111"/>
            <a:ext cx="6571397" cy="3108278"/>
          </a:xfrm>
          <a:solidFill>
            <a:srgbClr val="001158"/>
          </a:solidFill>
        </p:spPr>
        <p:txBody>
          <a:bodyPr lIns="432000" rIns="360000" anchor="ctr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909" y="3354369"/>
            <a:ext cx="6712642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81EBF3-16AC-659B-8CC5-1FC02065C9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0" y="4933055"/>
            <a:ext cx="4252236" cy="1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0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4991" y="978312"/>
            <a:ext cx="4066784" cy="3286799"/>
          </a:xfrm>
          <a:solidFill>
            <a:schemeClr val="bg1"/>
          </a:solidFill>
        </p:spPr>
        <p:txBody>
          <a:bodyPr lIns="432000" rIns="360000" anchor="ctr" anchorCtr="0">
            <a:noAutofit/>
          </a:bodyPr>
          <a:lstStyle>
            <a:lvl1pPr algn="l">
              <a:defRPr sz="4000" b="1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7035" y="3429000"/>
            <a:ext cx="3369628" cy="757020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7582B8-F9AD-C163-1746-34C618EFF1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0" y="4933055"/>
            <a:ext cx="4252236" cy="1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7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0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472" y="2739443"/>
            <a:ext cx="4701338" cy="757020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Vestula Pro" panose="020B0A03060302020204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8C9CA60-5F2B-5C73-D5D1-AAE268CC8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472" y="368504"/>
            <a:ext cx="4701339" cy="2305077"/>
          </a:xfrm>
          <a:noFill/>
        </p:spPr>
        <p:txBody>
          <a:bodyPr lIns="72000" rIns="360000" anchor="b" anchorCtr="0">
            <a:noAutofit/>
          </a:bodyPr>
          <a:lstStyle>
            <a:lvl1pPr algn="l">
              <a:defRPr sz="4000" b="1" i="0">
                <a:solidFill>
                  <a:srgbClr val="BCD2FF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EB9261-83CA-EE7C-C957-7802C3E9CA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0" y="4932000"/>
            <a:ext cx="4252236" cy="1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8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- 11">
    <p:bg>
      <p:bgPr>
        <a:solidFill>
          <a:srgbClr val="001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0989C73-BE72-9B8E-748B-D539A67AC6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6"/>
            <a:ext cx="6096000" cy="6858000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  <a:gd name="connsiteX0" fmla="*/ 3255632 w 6118846"/>
              <a:gd name="connsiteY0" fmla="*/ 0 h 6864137"/>
              <a:gd name="connsiteX1" fmla="*/ 5968378 w 6118846"/>
              <a:gd name="connsiteY1" fmla="*/ 0 h 6864137"/>
              <a:gd name="connsiteX2" fmla="*/ 6118846 w 6118846"/>
              <a:gd name="connsiteY2" fmla="*/ 6857999 h 6864137"/>
              <a:gd name="connsiteX3" fmla="*/ 5688769 w 6118846"/>
              <a:gd name="connsiteY3" fmla="*/ 6857177 h 6864137"/>
              <a:gd name="connsiteX4" fmla="*/ 5522630 w 6118846"/>
              <a:gd name="connsiteY4" fmla="*/ 6579974 h 6864137"/>
              <a:gd name="connsiteX5" fmla="*/ 5538794 w 6118846"/>
              <a:gd name="connsiteY5" fmla="*/ 0 h 6864137"/>
              <a:gd name="connsiteX6" fmla="*/ 3139031 w 6118846"/>
              <a:gd name="connsiteY6" fmla="*/ 7000 h 6864137"/>
              <a:gd name="connsiteX7" fmla="*/ 3255632 w 6118846"/>
              <a:gd name="connsiteY7" fmla="*/ 0 h 6864137"/>
              <a:gd name="connsiteX8" fmla="*/ 0 w 6118846"/>
              <a:gd name="connsiteY8" fmla="*/ 0 h 6864137"/>
              <a:gd name="connsiteX9" fmla="*/ 5529589 w 6118846"/>
              <a:gd name="connsiteY9" fmla="*/ 0 h 6864137"/>
              <a:gd name="connsiteX10" fmla="*/ 5680057 w 6118846"/>
              <a:gd name="connsiteY10" fmla="*/ 6857999 h 6864137"/>
              <a:gd name="connsiteX11" fmla="*/ 2911851 w 6118846"/>
              <a:gd name="connsiteY11" fmla="*/ 6864137 h 6864137"/>
              <a:gd name="connsiteX12" fmla="*/ 0 w 6118846"/>
              <a:gd name="connsiteY12" fmla="*/ 0 h 6864137"/>
              <a:gd name="connsiteX0" fmla="*/ 3255632 w 6118846"/>
              <a:gd name="connsiteY0" fmla="*/ 0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255632 w 6118846"/>
              <a:gd name="connsiteY7" fmla="*/ 0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  <a:gd name="connsiteX0" fmla="*/ 3452013 w 6118846"/>
              <a:gd name="connsiteY0" fmla="*/ 6137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452013 w 6118846"/>
              <a:gd name="connsiteY7" fmla="*/ 6137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8846" h="6870273">
                <a:moveTo>
                  <a:pt x="3452013" y="6137"/>
                </a:moveTo>
                <a:lnTo>
                  <a:pt x="5968378" y="0"/>
                </a:lnTo>
                <a:cubicBezTo>
                  <a:pt x="5275968" y="1144534"/>
                  <a:pt x="4252164" y="3884665"/>
                  <a:pt x="6118846" y="6857999"/>
                </a:cubicBezTo>
                <a:lnTo>
                  <a:pt x="5688769" y="6857177"/>
                </a:lnTo>
                <a:lnTo>
                  <a:pt x="5522630" y="6579974"/>
                </a:lnTo>
                <a:cubicBezTo>
                  <a:pt x="3886244" y="3714965"/>
                  <a:pt x="4868022" y="1108768"/>
                  <a:pt x="5538794" y="0"/>
                </a:cubicBezTo>
                <a:lnTo>
                  <a:pt x="3139031" y="7000"/>
                </a:lnTo>
                <a:cubicBezTo>
                  <a:pt x="3139031" y="6712"/>
                  <a:pt x="3452013" y="6425"/>
                  <a:pt x="3452013" y="6137"/>
                </a:cubicBezTo>
                <a:close/>
                <a:moveTo>
                  <a:pt x="0" y="0"/>
                </a:moveTo>
                <a:lnTo>
                  <a:pt x="5529589" y="0"/>
                </a:lnTo>
                <a:cubicBezTo>
                  <a:pt x="4837179" y="1144534"/>
                  <a:pt x="3813375" y="3884665"/>
                  <a:pt x="5680057" y="6857999"/>
                </a:cubicBezTo>
                <a:lnTo>
                  <a:pt x="21365" y="6870273"/>
                </a:lnTo>
                <a:cubicBezTo>
                  <a:pt x="20380" y="4590410"/>
                  <a:pt x="985" y="2279863"/>
                  <a:pt x="0" y="0"/>
                </a:cubicBezTo>
                <a:close/>
              </a:path>
            </a:pathLst>
          </a:custGeom>
          <a:solidFill>
            <a:srgbClr val="BCD2FF"/>
          </a:solidFill>
        </p:spPr>
        <p:txBody>
          <a:bodyPr wrap="square" lIns="0" tIns="2700000" rIns="0" bIns="0" anchor="t" anchorCtr="1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Voeg eventueel</a:t>
            </a:r>
            <a:br>
              <a:rPr lang="nl-NL" dirty="0"/>
            </a:br>
            <a:r>
              <a:rPr lang="nl-NL" dirty="0"/>
              <a:t>afbeelding in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318" y="368504"/>
            <a:ext cx="5212800" cy="2305077"/>
          </a:xfrm>
          <a:noFill/>
        </p:spPr>
        <p:txBody>
          <a:bodyPr lIns="72000" rIns="360000"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317" y="2739443"/>
            <a:ext cx="5212799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954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- 11">
    <p:bg>
      <p:bgPr>
        <a:solidFill>
          <a:srgbClr val="001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0989C73-BE72-9B8E-748B-D539A67AC6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6"/>
            <a:ext cx="6096000" cy="6858000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  <a:gd name="connsiteX0" fmla="*/ 3255632 w 6118846"/>
              <a:gd name="connsiteY0" fmla="*/ 0 h 6864137"/>
              <a:gd name="connsiteX1" fmla="*/ 5968378 w 6118846"/>
              <a:gd name="connsiteY1" fmla="*/ 0 h 6864137"/>
              <a:gd name="connsiteX2" fmla="*/ 6118846 w 6118846"/>
              <a:gd name="connsiteY2" fmla="*/ 6857999 h 6864137"/>
              <a:gd name="connsiteX3" fmla="*/ 5688769 w 6118846"/>
              <a:gd name="connsiteY3" fmla="*/ 6857177 h 6864137"/>
              <a:gd name="connsiteX4" fmla="*/ 5522630 w 6118846"/>
              <a:gd name="connsiteY4" fmla="*/ 6579974 h 6864137"/>
              <a:gd name="connsiteX5" fmla="*/ 5538794 w 6118846"/>
              <a:gd name="connsiteY5" fmla="*/ 0 h 6864137"/>
              <a:gd name="connsiteX6" fmla="*/ 3139031 w 6118846"/>
              <a:gd name="connsiteY6" fmla="*/ 7000 h 6864137"/>
              <a:gd name="connsiteX7" fmla="*/ 3255632 w 6118846"/>
              <a:gd name="connsiteY7" fmla="*/ 0 h 6864137"/>
              <a:gd name="connsiteX8" fmla="*/ 0 w 6118846"/>
              <a:gd name="connsiteY8" fmla="*/ 0 h 6864137"/>
              <a:gd name="connsiteX9" fmla="*/ 5529589 w 6118846"/>
              <a:gd name="connsiteY9" fmla="*/ 0 h 6864137"/>
              <a:gd name="connsiteX10" fmla="*/ 5680057 w 6118846"/>
              <a:gd name="connsiteY10" fmla="*/ 6857999 h 6864137"/>
              <a:gd name="connsiteX11" fmla="*/ 2911851 w 6118846"/>
              <a:gd name="connsiteY11" fmla="*/ 6864137 h 6864137"/>
              <a:gd name="connsiteX12" fmla="*/ 0 w 6118846"/>
              <a:gd name="connsiteY12" fmla="*/ 0 h 6864137"/>
              <a:gd name="connsiteX0" fmla="*/ 3255632 w 6118846"/>
              <a:gd name="connsiteY0" fmla="*/ 0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255632 w 6118846"/>
              <a:gd name="connsiteY7" fmla="*/ 0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  <a:gd name="connsiteX0" fmla="*/ 3452013 w 6118846"/>
              <a:gd name="connsiteY0" fmla="*/ 6137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452013 w 6118846"/>
              <a:gd name="connsiteY7" fmla="*/ 6137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8846" h="6870273">
                <a:moveTo>
                  <a:pt x="3452013" y="6137"/>
                </a:moveTo>
                <a:lnTo>
                  <a:pt x="5968378" y="0"/>
                </a:lnTo>
                <a:cubicBezTo>
                  <a:pt x="5275968" y="1144534"/>
                  <a:pt x="4252164" y="3884665"/>
                  <a:pt x="6118846" y="6857999"/>
                </a:cubicBezTo>
                <a:lnTo>
                  <a:pt x="5688769" y="6857177"/>
                </a:lnTo>
                <a:lnTo>
                  <a:pt x="5522630" y="6579974"/>
                </a:lnTo>
                <a:cubicBezTo>
                  <a:pt x="3886244" y="3714965"/>
                  <a:pt x="4868022" y="1108768"/>
                  <a:pt x="5538794" y="0"/>
                </a:cubicBezTo>
                <a:lnTo>
                  <a:pt x="3139031" y="7000"/>
                </a:lnTo>
                <a:cubicBezTo>
                  <a:pt x="3139031" y="6712"/>
                  <a:pt x="3452013" y="6425"/>
                  <a:pt x="3452013" y="6137"/>
                </a:cubicBezTo>
                <a:close/>
                <a:moveTo>
                  <a:pt x="0" y="0"/>
                </a:moveTo>
                <a:lnTo>
                  <a:pt x="5529589" y="0"/>
                </a:lnTo>
                <a:cubicBezTo>
                  <a:pt x="4837179" y="1144534"/>
                  <a:pt x="3813375" y="3884665"/>
                  <a:pt x="5680057" y="6857999"/>
                </a:cubicBezTo>
                <a:lnTo>
                  <a:pt x="21365" y="6870273"/>
                </a:lnTo>
                <a:cubicBezTo>
                  <a:pt x="20380" y="4590410"/>
                  <a:pt x="985" y="2279863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2700000" rIns="0" bIns="0" anchor="t" anchorCtr="1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Voeg eventueel</a:t>
            </a:r>
            <a:br>
              <a:rPr lang="nl-NL" dirty="0"/>
            </a:br>
            <a:r>
              <a:rPr lang="nl-NL" dirty="0"/>
              <a:t>afbeelding in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318" y="368504"/>
            <a:ext cx="5212800" cy="2305077"/>
          </a:xfrm>
          <a:noFill/>
        </p:spPr>
        <p:txBody>
          <a:bodyPr lIns="72000" rIns="360000"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317" y="2739443"/>
            <a:ext cx="5212799" cy="7570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nl-NL" sz="2200" baseline="0" dirty="0">
                <a:solidFill>
                  <a:srgbClr val="BCD2FF"/>
                </a:solidFill>
                <a:latin typeface="Vestula Pro" panose="020B0A03060302020204" pitchFamily="34" charset="0"/>
              </a:defRPr>
            </a:lvl1pPr>
          </a:lstStyle>
          <a:p>
            <a:pPr marL="0" lv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362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12">
    <p:bg>
      <p:bgPr>
        <a:solidFill>
          <a:srgbClr val="BC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88360-AAFE-B0D3-DBB4-B0CFBDFA6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318" y="368504"/>
            <a:ext cx="5212800" cy="2305077"/>
          </a:xfrm>
          <a:noFill/>
        </p:spPr>
        <p:txBody>
          <a:bodyPr lIns="72000" rIns="360000" anchor="b" anchorCtr="0">
            <a:noAutofit/>
          </a:bodyPr>
          <a:lstStyle>
            <a:lvl1pPr algn="l">
              <a:defRPr sz="4000" b="1" i="0">
                <a:solidFill>
                  <a:srgbClr val="001158"/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13051C-B727-8990-F733-2E7ED2067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317" y="2739443"/>
            <a:ext cx="5212799" cy="757020"/>
          </a:xfrm>
        </p:spPr>
        <p:txBody>
          <a:bodyPr>
            <a:noAutofit/>
          </a:bodyPr>
          <a:lstStyle>
            <a:lvl1pPr marL="0" indent="0" algn="l">
              <a:buNone/>
              <a:defRPr sz="2200" b="0" i="0" baseline="0">
                <a:solidFill>
                  <a:srgbClr val="001158"/>
                </a:solidFill>
                <a:latin typeface="Vestula Pro" panose="020B0A030603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4413C70C-4567-70BC-EE74-215FEACAB0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6"/>
            <a:ext cx="6096000" cy="6858000"/>
          </a:xfrm>
          <a:custGeom>
            <a:avLst/>
            <a:gdLst>
              <a:gd name="connsiteX0" fmla="*/ 441972 w 3648853"/>
              <a:gd name="connsiteY0" fmla="*/ 0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3183 w 3648853"/>
              <a:gd name="connsiteY7" fmla="*/ 0 h 6864136"/>
              <a:gd name="connsiteX8" fmla="*/ 3059596 w 3648853"/>
              <a:gd name="connsiteY8" fmla="*/ 6137 h 6864136"/>
              <a:gd name="connsiteX9" fmla="*/ 3210064 w 3648853"/>
              <a:gd name="connsiteY9" fmla="*/ 6864136 h 6864136"/>
              <a:gd name="connsiteX10" fmla="*/ 0 w 3648853"/>
              <a:gd name="connsiteY10" fmla="*/ 685800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441972 w 3648853"/>
              <a:gd name="connsiteY6" fmla="*/ 863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183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183 w 3648853"/>
              <a:gd name="connsiteY12" fmla="*/ 0 h 6864136"/>
              <a:gd name="connsiteX0" fmla="*/ 785639 w 3648853"/>
              <a:gd name="connsiteY0" fmla="*/ 6137 h 6864136"/>
              <a:gd name="connsiteX1" fmla="*/ 3498385 w 3648853"/>
              <a:gd name="connsiteY1" fmla="*/ 6137 h 6864136"/>
              <a:gd name="connsiteX2" fmla="*/ 3648853 w 3648853"/>
              <a:gd name="connsiteY2" fmla="*/ 6864136 h 6864136"/>
              <a:gd name="connsiteX3" fmla="*/ 3218776 w 3648853"/>
              <a:gd name="connsiteY3" fmla="*/ 6863314 h 6864136"/>
              <a:gd name="connsiteX4" fmla="*/ 3052637 w 3648853"/>
              <a:gd name="connsiteY4" fmla="*/ 6586111 h 6864136"/>
              <a:gd name="connsiteX5" fmla="*/ 3068801 w 3648853"/>
              <a:gd name="connsiteY5" fmla="*/ 6137 h 6864136"/>
              <a:gd name="connsiteX6" fmla="*/ 669038 w 3648853"/>
              <a:gd name="connsiteY6" fmla="*/ 13137 h 6864136"/>
              <a:gd name="connsiteX7" fmla="*/ 785639 w 3648853"/>
              <a:gd name="connsiteY7" fmla="*/ 6137 h 6864136"/>
              <a:gd name="connsiteX8" fmla="*/ 371398 w 3648853"/>
              <a:gd name="connsiteY8" fmla="*/ 0 h 6864136"/>
              <a:gd name="connsiteX9" fmla="*/ 3059596 w 3648853"/>
              <a:gd name="connsiteY9" fmla="*/ 6137 h 6864136"/>
              <a:gd name="connsiteX10" fmla="*/ 3210064 w 3648853"/>
              <a:gd name="connsiteY10" fmla="*/ 6864136 h 6864136"/>
              <a:gd name="connsiteX11" fmla="*/ 0 w 3648853"/>
              <a:gd name="connsiteY11" fmla="*/ 6858000 h 6864136"/>
              <a:gd name="connsiteX12" fmla="*/ 371398 w 3648853"/>
              <a:gd name="connsiteY12" fmla="*/ 0 h 6864136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87999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87999 w 3648853"/>
              <a:gd name="connsiteY12" fmla="*/ 6137 h 6857999"/>
              <a:gd name="connsiteX0" fmla="*/ 785639 w 3648853"/>
              <a:gd name="connsiteY0" fmla="*/ 0 h 6857999"/>
              <a:gd name="connsiteX1" fmla="*/ 3498385 w 3648853"/>
              <a:gd name="connsiteY1" fmla="*/ 0 h 6857999"/>
              <a:gd name="connsiteX2" fmla="*/ 3648853 w 3648853"/>
              <a:gd name="connsiteY2" fmla="*/ 6857999 h 6857999"/>
              <a:gd name="connsiteX3" fmla="*/ 3218776 w 3648853"/>
              <a:gd name="connsiteY3" fmla="*/ 6857177 h 6857999"/>
              <a:gd name="connsiteX4" fmla="*/ 3052637 w 3648853"/>
              <a:gd name="connsiteY4" fmla="*/ 6579974 h 6857999"/>
              <a:gd name="connsiteX5" fmla="*/ 3068801 w 3648853"/>
              <a:gd name="connsiteY5" fmla="*/ 0 h 6857999"/>
              <a:gd name="connsiteX6" fmla="*/ 669038 w 3648853"/>
              <a:gd name="connsiteY6" fmla="*/ 7000 h 6857999"/>
              <a:gd name="connsiteX7" fmla="*/ 785639 w 3648853"/>
              <a:gd name="connsiteY7" fmla="*/ 0 h 6857999"/>
              <a:gd name="connsiteX8" fmla="*/ 438904 w 3648853"/>
              <a:gd name="connsiteY8" fmla="*/ 6137 h 6857999"/>
              <a:gd name="connsiteX9" fmla="*/ 3059596 w 3648853"/>
              <a:gd name="connsiteY9" fmla="*/ 0 h 6857999"/>
              <a:gd name="connsiteX10" fmla="*/ 3210064 w 3648853"/>
              <a:gd name="connsiteY10" fmla="*/ 6857999 h 6857999"/>
              <a:gd name="connsiteX11" fmla="*/ 0 w 3648853"/>
              <a:gd name="connsiteY11" fmla="*/ 6851863 h 6857999"/>
              <a:gd name="connsiteX12" fmla="*/ 438904 w 3648853"/>
              <a:gd name="connsiteY12" fmla="*/ 6137 h 6857999"/>
              <a:gd name="connsiteX0" fmla="*/ 346735 w 3209949"/>
              <a:gd name="connsiteY0" fmla="*/ 0 h 6857999"/>
              <a:gd name="connsiteX1" fmla="*/ 3059481 w 3209949"/>
              <a:gd name="connsiteY1" fmla="*/ 0 h 6857999"/>
              <a:gd name="connsiteX2" fmla="*/ 3209949 w 3209949"/>
              <a:gd name="connsiteY2" fmla="*/ 6857999 h 6857999"/>
              <a:gd name="connsiteX3" fmla="*/ 2779872 w 3209949"/>
              <a:gd name="connsiteY3" fmla="*/ 6857177 h 6857999"/>
              <a:gd name="connsiteX4" fmla="*/ 2613733 w 3209949"/>
              <a:gd name="connsiteY4" fmla="*/ 6579974 h 6857999"/>
              <a:gd name="connsiteX5" fmla="*/ 2629897 w 3209949"/>
              <a:gd name="connsiteY5" fmla="*/ 0 h 6857999"/>
              <a:gd name="connsiteX6" fmla="*/ 230134 w 3209949"/>
              <a:gd name="connsiteY6" fmla="*/ 7000 h 6857999"/>
              <a:gd name="connsiteX7" fmla="*/ 346735 w 3209949"/>
              <a:gd name="connsiteY7" fmla="*/ 0 h 6857999"/>
              <a:gd name="connsiteX8" fmla="*/ 0 w 3209949"/>
              <a:gd name="connsiteY8" fmla="*/ 6137 h 6857999"/>
              <a:gd name="connsiteX9" fmla="*/ 2620692 w 3209949"/>
              <a:gd name="connsiteY9" fmla="*/ 0 h 6857999"/>
              <a:gd name="connsiteX10" fmla="*/ 2771160 w 3209949"/>
              <a:gd name="connsiteY10" fmla="*/ 6857999 h 6857999"/>
              <a:gd name="connsiteX11" fmla="*/ 2954 w 3209949"/>
              <a:gd name="connsiteY11" fmla="*/ 6845726 h 6857999"/>
              <a:gd name="connsiteX12" fmla="*/ 0 w 3209949"/>
              <a:gd name="connsiteY12" fmla="*/ 6137 h 6857999"/>
              <a:gd name="connsiteX0" fmla="*/ 346735 w 3209949"/>
              <a:gd name="connsiteY0" fmla="*/ 0 h 6864137"/>
              <a:gd name="connsiteX1" fmla="*/ 3059481 w 3209949"/>
              <a:gd name="connsiteY1" fmla="*/ 0 h 6864137"/>
              <a:gd name="connsiteX2" fmla="*/ 3209949 w 3209949"/>
              <a:gd name="connsiteY2" fmla="*/ 6857999 h 6864137"/>
              <a:gd name="connsiteX3" fmla="*/ 2779872 w 3209949"/>
              <a:gd name="connsiteY3" fmla="*/ 6857177 h 6864137"/>
              <a:gd name="connsiteX4" fmla="*/ 2613733 w 3209949"/>
              <a:gd name="connsiteY4" fmla="*/ 6579974 h 6864137"/>
              <a:gd name="connsiteX5" fmla="*/ 2629897 w 3209949"/>
              <a:gd name="connsiteY5" fmla="*/ 0 h 6864137"/>
              <a:gd name="connsiteX6" fmla="*/ 230134 w 3209949"/>
              <a:gd name="connsiteY6" fmla="*/ 7000 h 6864137"/>
              <a:gd name="connsiteX7" fmla="*/ 346735 w 3209949"/>
              <a:gd name="connsiteY7" fmla="*/ 0 h 6864137"/>
              <a:gd name="connsiteX8" fmla="*/ 0 w 3209949"/>
              <a:gd name="connsiteY8" fmla="*/ 6137 h 6864137"/>
              <a:gd name="connsiteX9" fmla="*/ 2620692 w 3209949"/>
              <a:gd name="connsiteY9" fmla="*/ 0 h 6864137"/>
              <a:gd name="connsiteX10" fmla="*/ 2771160 w 3209949"/>
              <a:gd name="connsiteY10" fmla="*/ 6857999 h 6864137"/>
              <a:gd name="connsiteX11" fmla="*/ 2954 w 3209949"/>
              <a:gd name="connsiteY11" fmla="*/ 6864137 h 6864137"/>
              <a:gd name="connsiteX12" fmla="*/ 0 w 3209949"/>
              <a:gd name="connsiteY12" fmla="*/ 6137 h 6864137"/>
              <a:gd name="connsiteX0" fmla="*/ 3255632 w 6118846"/>
              <a:gd name="connsiteY0" fmla="*/ 0 h 6864137"/>
              <a:gd name="connsiteX1" fmla="*/ 5968378 w 6118846"/>
              <a:gd name="connsiteY1" fmla="*/ 0 h 6864137"/>
              <a:gd name="connsiteX2" fmla="*/ 6118846 w 6118846"/>
              <a:gd name="connsiteY2" fmla="*/ 6857999 h 6864137"/>
              <a:gd name="connsiteX3" fmla="*/ 5688769 w 6118846"/>
              <a:gd name="connsiteY3" fmla="*/ 6857177 h 6864137"/>
              <a:gd name="connsiteX4" fmla="*/ 5522630 w 6118846"/>
              <a:gd name="connsiteY4" fmla="*/ 6579974 h 6864137"/>
              <a:gd name="connsiteX5" fmla="*/ 5538794 w 6118846"/>
              <a:gd name="connsiteY5" fmla="*/ 0 h 6864137"/>
              <a:gd name="connsiteX6" fmla="*/ 3139031 w 6118846"/>
              <a:gd name="connsiteY6" fmla="*/ 7000 h 6864137"/>
              <a:gd name="connsiteX7" fmla="*/ 3255632 w 6118846"/>
              <a:gd name="connsiteY7" fmla="*/ 0 h 6864137"/>
              <a:gd name="connsiteX8" fmla="*/ 0 w 6118846"/>
              <a:gd name="connsiteY8" fmla="*/ 0 h 6864137"/>
              <a:gd name="connsiteX9" fmla="*/ 5529589 w 6118846"/>
              <a:gd name="connsiteY9" fmla="*/ 0 h 6864137"/>
              <a:gd name="connsiteX10" fmla="*/ 5680057 w 6118846"/>
              <a:gd name="connsiteY10" fmla="*/ 6857999 h 6864137"/>
              <a:gd name="connsiteX11" fmla="*/ 2911851 w 6118846"/>
              <a:gd name="connsiteY11" fmla="*/ 6864137 h 6864137"/>
              <a:gd name="connsiteX12" fmla="*/ 0 w 6118846"/>
              <a:gd name="connsiteY12" fmla="*/ 0 h 6864137"/>
              <a:gd name="connsiteX0" fmla="*/ 3255632 w 6118846"/>
              <a:gd name="connsiteY0" fmla="*/ 0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255632 w 6118846"/>
              <a:gd name="connsiteY7" fmla="*/ 0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  <a:gd name="connsiteX0" fmla="*/ 3452013 w 6118846"/>
              <a:gd name="connsiteY0" fmla="*/ 6137 h 6870273"/>
              <a:gd name="connsiteX1" fmla="*/ 5968378 w 6118846"/>
              <a:gd name="connsiteY1" fmla="*/ 0 h 6870273"/>
              <a:gd name="connsiteX2" fmla="*/ 6118846 w 6118846"/>
              <a:gd name="connsiteY2" fmla="*/ 6857999 h 6870273"/>
              <a:gd name="connsiteX3" fmla="*/ 5688769 w 6118846"/>
              <a:gd name="connsiteY3" fmla="*/ 6857177 h 6870273"/>
              <a:gd name="connsiteX4" fmla="*/ 5522630 w 6118846"/>
              <a:gd name="connsiteY4" fmla="*/ 6579974 h 6870273"/>
              <a:gd name="connsiteX5" fmla="*/ 5538794 w 6118846"/>
              <a:gd name="connsiteY5" fmla="*/ 0 h 6870273"/>
              <a:gd name="connsiteX6" fmla="*/ 3139031 w 6118846"/>
              <a:gd name="connsiteY6" fmla="*/ 7000 h 6870273"/>
              <a:gd name="connsiteX7" fmla="*/ 3452013 w 6118846"/>
              <a:gd name="connsiteY7" fmla="*/ 6137 h 6870273"/>
              <a:gd name="connsiteX8" fmla="*/ 0 w 6118846"/>
              <a:gd name="connsiteY8" fmla="*/ 0 h 6870273"/>
              <a:gd name="connsiteX9" fmla="*/ 5529589 w 6118846"/>
              <a:gd name="connsiteY9" fmla="*/ 0 h 6870273"/>
              <a:gd name="connsiteX10" fmla="*/ 5680057 w 6118846"/>
              <a:gd name="connsiteY10" fmla="*/ 6857999 h 6870273"/>
              <a:gd name="connsiteX11" fmla="*/ 21365 w 6118846"/>
              <a:gd name="connsiteY11" fmla="*/ 6870273 h 6870273"/>
              <a:gd name="connsiteX12" fmla="*/ 0 w 6118846"/>
              <a:gd name="connsiteY12" fmla="*/ 0 h 687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8846" h="6870273">
                <a:moveTo>
                  <a:pt x="3452013" y="6137"/>
                </a:moveTo>
                <a:lnTo>
                  <a:pt x="5968378" y="0"/>
                </a:lnTo>
                <a:cubicBezTo>
                  <a:pt x="5275968" y="1144534"/>
                  <a:pt x="4252164" y="3884665"/>
                  <a:pt x="6118846" y="6857999"/>
                </a:cubicBezTo>
                <a:lnTo>
                  <a:pt x="5688769" y="6857177"/>
                </a:lnTo>
                <a:lnTo>
                  <a:pt x="5522630" y="6579974"/>
                </a:lnTo>
                <a:cubicBezTo>
                  <a:pt x="3886244" y="3714965"/>
                  <a:pt x="4868022" y="1108768"/>
                  <a:pt x="5538794" y="0"/>
                </a:cubicBezTo>
                <a:lnTo>
                  <a:pt x="3139031" y="7000"/>
                </a:lnTo>
                <a:cubicBezTo>
                  <a:pt x="3139031" y="6712"/>
                  <a:pt x="3452013" y="6425"/>
                  <a:pt x="3452013" y="6137"/>
                </a:cubicBezTo>
                <a:close/>
                <a:moveTo>
                  <a:pt x="0" y="0"/>
                </a:moveTo>
                <a:lnTo>
                  <a:pt x="5529589" y="0"/>
                </a:lnTo>
                <a:cubicBezTo>
                  <a:pt x="4837179" y="1144534"/>
                  <a:pt x="3813375" y="3884665"/>
                  <a:pt x="5680057" y="6857999"/>
                </a:cubicBezTo>
                <a:lnTo>
                  <a:pt x="21365" y="6870273"/>
                </a:lnTo>
                <a:cubicBezTo>
                  <a:pt x="20380" y="4590410"/>
                  <a:pt x="985" y="2279863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2700000" rIns="0" bIns="0" anchor="t" anchorCtr="1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Voeg eventueel</a:t>
            </a:r>
            <a:br>
              <a:rPr lang="nl-NL" dirty="0"/>
            </a:br>
            <a:r>
              <a:rPr lang="nl-NL" dirty="0"/>
              <a:t>afbeelding in</a:t>
            </a:r>
          </a:p>
        </p:txBody>
      </p:sp>
    </p:spTree>
    <p:extLst>
      <p:ext uri="{BB962C8B-B14F-4D97-AF65-F5344CB8AC3E}">
        <p14:creationId xmlns:p14="http://schemas.microsoft.com/office/powerpoint/2010/main" val="218063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2D4EC5-AA7E-B4B7-8196-12EBB58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BA1463-5E61-37E4-02F5-F0AEEF29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D7F3DB-6753-5B31-D480-9F9C6A76C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92AEA7-30ED-7043-6008-5F68E744E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A7254-9BBF-1B83-48BF-721B417A0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fld id="{63A6096C-3B80-FF40-9992-21B85760708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071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88" r:id="rId3"/>
    <p:sldLayoutId id="2147483689" r:id="rId4"/>
    <p:sldLayoutId id="2147483649" r:id="rId5"/>
    <p:sldLayoutId id="2147483660" r:id="rId6"/>
    <p:sldLayoutId id="2147483696" r:id="rId7"/>
    <p:sldLayoutId id="2147483697" r:id="rId8"/>
    <p:sldLayoutId id="2147483673" r:id="rId9"/>
    <p:sldLayoutId id="2147483682" r:id="rId10"/>
    <p:sldLayoutId id="2147483665" r:id="rId11"/>
    <p:sldLayoutId id="2147483694" r:id="rId12"/>
    <p:sldLayoutId id="2147483695" r:id="rId13"/>
    <p:sldLayoutId id="2147483666" r:id="rId14"/>
    <p:sldLayoutId id="2147483676" r:id="rId15"/>
    <p:sldLayoutId id="2147483671" r:id="rId16"/>
    <p:sldLayoutId id="2147483698" r:id="rId17"/>
    <p:sldLayoutId id="2147483678" r:id="rId18"/>
    <p:sldLayoutId id="2147483669" r:id="rId19"/>
    <p:sldLayoutId id="2147483670" r:id="rId20"/>
    <p:sldLayoutId id="2147483685" r:id="rId21"/>
    <p:sldLayoutId id="2147483684" r:id="rId22"/>
    <p:sldLayoutId id="2147483686" r:id="rId23"/>
    <p:sldLayoutId id="2147483683" r:id="rId24"/>
    <p:sldLayoutId id="2147483691" r:id="rId25"/>
    <p:sldLayoutId id="2147483690" r:id="rId26"/>
    <p:sldLayoutId id="2147483675" r:id="rId27"/>
    <p:sldLayoutId id="214748367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158"/>
          </a:solidFill>
          <a:latin typeface="Merriweath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001158"/>
          </a:solidFill>
          <a:latin typeface="Merriweat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1158"/>
          </a:solidFill>
          <a:latin typeface="Merriweather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1158"/>
          </a:solidFill>
          <a:latin typeface="Merriweather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001158"/>
          </a:solidFill>
          <a:latin typeface="Merriweather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001158"/>
          </a:solidFill>
          <a:latin typeface="Merriweather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9ED1C-BFD8-2DC5-EC5B-658A822A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8584" y="950976"/>
            <a:ext cx="4930313" cy="2802071"/>
          </a:xfrm>
        </p:spPr>
        <p:txBody>
          <a:bodyPr/>
          <a:lstStyle/>
          <a:p>
            <a:pPr algn="ctr"/>
            <a:r>
              <a:rPr lang="nl-NL" dirty="0"/>
              <a:t>Eén universiteit -</a:t>
            </a:r>
            <a:br>
              <a:rPr lang="nl-NL" dirty="0"/>
            </a:br>
            <a:r>
              <a:rPr lang="nl-NL" dirty="0"/>
              <a:t>Eén identiteit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8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360D5-1355-D413-7F28-B0116032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F2B4A-6DB3-5490-5C17-D91B7B1F17B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Waarom is het bouwen van één sterk merk belangrijk?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ABBBCDD-FD4A-DF61-7BCD-AF7C87345F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8E1ACA8-9A29-D7BC-1853-091F3448940D}"/>
              </a:ext>
            </a:extLst>
          </p:cNvPr>
          <p:cNvSpPr txBox="1">
            <a:spLocks/>
          </p:cNvSpPr>
          <p:nvPr/>
        </p:nvSpPr>
        <p:spPr>
          <a:xfrm>
            <a:off x="3090213" y="2392217"/>
            <a:ext cx="7531605" cy="33435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1158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/>
              <a:t>Vertrouwen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Een sterk merk maakt je geloofwaardig bij medewerkers, studenten, alumni en andere doelgroepen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/>
              <a:t>Herkenning</a:t>
            </a:r>
            <a:br>
              <a:rPr lang="nl-NL" sz="1600" dirty="0"/>
            </a:br>
            <a:r>
              <a:rPr lang="nl-NL" sz="1600" dirty="0"/>
              <a:t>Het zorgt dat mensen je organisatie onthouden en meteen begrijpen waarvoor je staat.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1" dirty="0"/>
              <a:t>Impact</a:t>
            </a:r>
            <a:br>
              <a:rPr lang="nl-NL" sz="1600" dirty="0"/>
            </a:br>
            <a:r>
              <a:rPr lang="nl-NL" sz="1600" dirty="0"/>
              <a:t>Een duidelijk merk versterkt je boodschap en vergroot draagvlak voor je missie.</a:t>
            </a:r>
          </a:p>
          <a:p>
            <a:pPr>
              <a:lnSpc>
                <a:spcPct val="150000"/>
              </a:lnSpc>
            </a:pPr>
            <a:endParaRPr lang="nl-NL" sz="1600" b="1" dirty="0"/>
          </a:p>
          <a:p>
            <a:pPr>
              <a:lnSpc>
                <a:spcPct val="150000"/>
              </a:lnSpc>
            </a:pPr>
            <a:r>
              <a:rPr lang="nl-NL" sz="1600" b="1" dirty="0"/>
              <a:t>Door bewust aan het merk Universiteit Leiden te bouwen, vergroten we het vertrouwen, de zichtbaarheid én de impact van onze missie. En versterken we de interne trots.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1179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A0607-BEDA-9909-A146-D1370809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9008130" cy="1325563"/>
          </a:xfrm>
          <a:noFill/>
        </p:spPr>
        <p:txBody>
          <a:bodyPr/>
          <a:lstStyle/>
          <a:p>
            <a:r>
              <a:rPr lang="nl-NL" dirty="0"/>
              <a:t>Hoe bouwen we samen aan één sterk merk? 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F8D467D-0BDA-BA29-3DA9-D047F8DD4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DFBA03B-9D9D-BFA3-6040-FB81E1C8F0F6}"/>
              </a:ext>
            </a:extLst>
          </p:cNvPr>
          <p:cNvSpPr txBox="1">
            <a:spLocks/>
          </p:cNvSpPr>
          <p:nvPr/>
        </p:nvSpPr>
        <p:spPr>
          <a:xfrm>
            <a:off x="3007085" y="3255412"/>
            <a:ext cx="8544835" cy="2413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1158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nl-NL" sz="1600" b="1" dirty="0"/>
            </a:br>
            <a:r>
              <a:rPr lang="nl-NL" sz="1600" b="1" dirty="0"/>
              <a:t>Heldere, consistente visuele identiteit versterkt herkenning en waardering voor de universiteit. Maar afwijkingen daarin dwingt de doelgroep om uit te zoeken wat het is en dat kost aandacht, begrip en vertrouwen.</a:t>
            </a:r>
            <a:br>
              <a:rPr lang="nl-NL" sz="1600" b="1" dirty="0"/>
            </a:br>
            <a:endParaRPr lang="nl-NL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Een stakeholder </a:t>
            </a:r>
            <a:r>
              <a:rPr lang="en-US" sz="1600" dirty="0" err="1"/>
              <a:t>verbindt</a:t>
            </a:r>
            <a:r>
              <a:rPr lang="en-US" sz="1600" dirty="0"/>
              <a:t> </a:t>
            </a:r>
            <a:r>
              <a:rPr lang="en-US" sz="1600" dirty="0" err="1"/>
              <a:t>zich</a:t>
            </a:r>
            <a:r>
              <a:rPr lang="en-US" sz="1600" dirty="0"/>
              <a:t> </a:t>
            </a:r>
            <a:r>
              <a:rPr lang="en-US" sz="1600" dirty="0" err="1"/>
              <a:t>makkelijker</a:t>
            </a:r>
            <a:r>
              <a:rPr lang="en-US" sz="1600" dirty="0"/>
              <a:t> met </a:t>
            </a:r>
            <a:r>
              <a:rPr lang="en-US" sz="1600" dirty="0" err="1"/>
              <a:t>een</a:t>
            </a:r>
            <a:r>
              <a:rPr lang="en-US" sz="1600" dirty="0"/>
              <a:t> merk </a:t>
            </a:r>
            <a:r>
              <a:rPr lang="en-US" sz="1600" dirty="0" err="1"/>
              <a:t>vanuit</a:t>
            </a:r>
            <a:r>
              <a:rPr lang="en-US" sz="1600" dirty="0"/>
              <a:t> </a:t>
            </a:r>
            <a:r>
              <a:rPr lang="en-US" sz="1600" dirty="0" err="1"/>
              <a:t>kennis</a:t>
            </a:r>
            <a:r>
              <a:rPr lang="en-US" sz="1600" dirty="0"/>
              <a:t> over het merk en </a:t>
            </a:r>
            <a:r>
              <a:rPr lang="en-US" sz="1600" dirty="0" err="1"/>
              <a:t>kwaliteit</a:t>
            </a:r>
            <a:r>
              <a:rPr lang="en-US" sz="1600" dirty="0"/>
              <a:t> van het merk: </a:t>
            </a:r>
            <a:r>
              <a:rPr lang="en-US" sz="1600" dirty="0" err="1"/>
              <a:t>leidt</a:t>
            </a:r>
            <a:r>
              <a:rPr lang="en-US" sz="1600" dirty="0"/>
              <a:t> tot </a:t>
            </a:r>
            <a:r>
              <a:rPr lang="en-US" sz="1600" dirty="0" err="1"/>
              <a:t>loyaliteit</a:t>
            </a:r>
            <a:r>
              <a:rPr lang="en-US" sz="1600" dirty="0"/>
              <a:t> en </a:t>
            </a:r>
            <a:r>
              <a:rPr lang="en-US" sz="1600" dirty="0" err="1"/>
              <a:t>aanbevelingsbereidheid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</a:pPr>
            <a:endParaRPr lang="nl-NL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Visuele identiteit is een kernonderdeel van ‘het merk’ Universiteit Leiden en creëert een herkenbare waarde waarmee je een emotionele verbinding maakt. De basis daarvoor is de huisstijl.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Consistente herkenning is voorwaarde om overzicht te bewaren in een complexe universiteit. Samen zorgen we voor die consistentie en voorkomen we een  versnipperd beeld.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dirty="0"/>
          </a:p>
          <a:p>
            <a:pPr>
              <a:lnSpc>
                <a:spcPct val="150000"/>
              </a:lnSpc>
            </a:pPr>
            <a:br>
              <a:rPr lang="nl-NL" sz="1600" dirty="0"/>
            </a:br>
            <a:endParaRPr lang="nl-NL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111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0AC92-8185-0DF1-CD4F-5780AA78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0C2DD-3EB1-9F13-2670-8B0BDECFD36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Versnipperd beeld (intern en extern)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4A1FDE-7038-214B-7AF6-585E402B0C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D983BD-D7E9-C6B8-2E0E-9BD5FDC7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95" y="2122311"/>
            <a:ext cx="1473481" cy="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10466CF-A7BE-ABE7-76EA-D47A6529E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272" y="2918319"/>
            <a:ext cx="3758184" cy="836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F77CB3-A6FB-C874-6046-2691A9D8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2136" y="5199910"/>
            <a:ext cx="1484812" cy="14366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390601-97E6-B75B-B1C8-F0D026DC2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152" y="4992624"/>
            <a:ext cx="1358159" cy="13255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615B1F7-FCB2-7D3D-913A-012889D93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246" y="4248486"/>
            <a:ext cx="2002221" cy="11914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FADEB93-0EAE-F448-F4AA-2104C66C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414" y="5807736"/>
            <a:ext cx="2667137" cy="673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D490AB6-AF41-769C-312C-2C161D108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152" y="3849992"/>
            <a:ext cx="2558601" cy="67366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8045277-DD17-6DA3-9CE0-F89ECC44C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897" y="2038368"/>
            <a:ext cx="926704" cy="9941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00DE75-72B3-EDB3-1EC3-C7306E82C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9166" y="3383589"/>
            <a:ext cx="1405395" cy="13861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E9F408-BF0E-4048-7C87-F94D6153F0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0122" y="4059840"/>
            <a:ext cx="1803995" cy="7751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C8B2462-FEFE-881F-308F-843758EEC8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5779" y="1741698"/>
            <a:ext cx="1683677" cy="9941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42D1486-1CB3-7CF0-B16D-CAFF9BF0DED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260"/>
          <a:stretch>
            <a:fillRect/>
          </a:stretch>
        </p:blipFill>
        <p:spPr>
          <a:xfrm>
            <a:off x="8522525" y="5279634"/>
            <a:ext cx="1147597" cy="108667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CB354494-1D5E-4FFC-2444-64420076C89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5877" b="4182"/>
          <a:stretch>
            <a:fillRect/>
          </a:stretch>
        </p:blipFill>
        <p:spPr>
          <a:xfrm>
            <a:off x="7192136" y="1769942"/>
            <a:ext cx="2295214" cy="7047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A7A042-3468-3674-E55E-37BA1E5273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7413" y="2656604"/>
            <a:ext cx="1506518" cy="11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0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8177-5C18-6B95-A1DE-C18AD5DF0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03D36-297B-83FC-A66B-9DEC9C57F5E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Inconsistente identiteit doet afbreuk aan vertrouwen, prestige en identificatie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FEBBB3F5-A9F6-658B-3CD2-05CD1B0BF2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C0ED856-C97C-A710-9FE2-1DBDD1E0093C}"/>
              </a:ext>
            </a:extLst>
          </p:cNvPr>
          <p:cNvSpPr txBox="1">
            <a:spLocks/>
          </p:cNvSpPr>
          <p:nvPr/>
        </p:nvSpPr>
        <p:spPr>
          <a:xfrm>
            <a:off x="3108518" y="2907762"/>
            <a:ext cx="8346713" cy="2267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1158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600" b="1" dirty="0"/>
              <a:t>Wanneer elke afdeling een eigen stijl voert, wordt het vertrouwen versnipperd.</a:t>
            </a:r>
          </a:p>
          <a:p>
            <a:pPr>
              <a:lnSpc>
                <a:spcPct val="150000"/>
              </a:lnSpc>
            </a:pPr>
            <a:endParaRPr lang="nl-NL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Submerken verminderen de totale merkwaarde en verwatert de herkenning.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Fragmentatie leidt tot verwarring.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De interne wens om ‘op te vallen’ leidt extern tot ruis. De gebruiker wil eenvoud, geen interne structuur uitgelegd krijgen.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Het versplintert merkwaarde. Wat een onderdeel wint aan eigen zichtbaarheid, verliest de organisatie in gezamenlijke kracht en uitstraling.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30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DB86-6997-C50D-E268-4B71AE536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B0BC90F-C5CC-774C-7097-5CAA4D61E9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3D31164-77CD-B8B7-6B46-FE2E023E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26" y="1724502"/>
            <a:ext cx="2608344" cy="13741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F9ECD1-A8A1-EFCA-2A60-DA4698515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224" y="1853123"/>
            <a:ext cx="2608343" cy="11670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581D67-B511-BDFE-E5E9-4F949D68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  <a:noFill/>
        </p:spPr>
        <p:txBody>
          <a:bodyPr/>
          <a:lstStyle/>
          <a:p>
            <a:r>
              <a:rPr lang="nl-NL" dirty="0"/>
              <a:t>Eenduidig beeld (intern en extern)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8BCBB01-9CAF-1CB2-E662-0EC448547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120" y="1724502"/>
            <a:ext cx="1583679" cy="22448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A90586-C67F-0483-1966-B69E6F58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140" y="4671408"/>
            <a:ext cx="2187816" cy="12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D359D9-F2DA-FD4E-A926-2BF72564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82" y="4671409"/>
            <a:ext cx="2187817" cy="12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8A9B7EE-394B-8528-214C-FF2E8275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24" y="4671409"/>
            <a:ext cx="2187817" cy="12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A75EFC-0E8A-BCB8-418F-13856AE7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66" y="4671408"/>
            <a:ext cx="2187817" cy="12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6704-8B06-6C23-5451-8B55EC14A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3D85E77-B626-771A-0262-94C9A7E4C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01158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7C5555-4372-5A47-3290-05614921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086" y="365125"/>
            <a:ext cx="8346713" cy="1325563"/>
          </a:xfrm>
          <a:noFill/>
        </p:spPr>
        <p:txBody>
          <a:bodyPr/>
          <a:lstStyle/>
          <a:p>
            <a:r>
              <a:rPr lang="nl-NL" dirty="0"/>
              <a:t>Onze visuele identiteit kent meer</a:t>
            </a:r>
            <a:br>
              <a:rPr lang="nl-NL" dirty="0"/>
            </a:br>
            <a:r>
              <a:rPr lang="nl-NL" dirty="0"/>
              <a:t>elementen naast het logo</a:t>
            </a:r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7DA8B1-4A3F-D9F2-7866-33B4E18CC144}"/>
              </a:ext>
            </a:extLst>
          </p:cNvPr>
          <p:cNvSpPr txBox="1">
            <a:spLocks/>
          </p:cNvSpPr>
          <p:nvPr/>
        </p:nvSpPr>
        <p:spPr>
          <a:xfrm>
            <a:off x="3108518" y="2624298"/>
            <a:ext cx="8346713" cy="2267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1158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b="1" dirty="0"/>
              <a:t>Basiskleur is blauw: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online: HEX (#001158) en RGB (0, 17, 88)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drukwerk: C</a:t>
            </a:r>
            <a:r>
              <a:rPr lang="it-IT" sz="1600" dirty="0"/>
              <a:t>MYK (100, 75, 0, 35) en Pantone (280 C)</a:t>
            </a:r>
          </a:p>
          <a:p>
            <a:pPr>
              <a:lnSpc>
                <a:spcPct val="150000"/>
              </a:lnSpc>
            </a:pPr>
            <a:r>
              <a:rPr lang="it-IT" sz="1600" dirty="0" err="1"/>
              <a:t>Daarnaast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er</a:t>
            </a:r>
            <a:r>
              <a:rPr lang="it-IT" sz="1600" dirty="0"/>
              <a:t> </a:t>
            </a:r>
            <a:r>
              <a:rPr lang="it-IT" sz="1600" dirty="0" err="1"/>
              <a:t>een</a:t>
            </a:r>
            <a:r>
              <a:rPr lang="it-IT" sz="1600" dirty="0"/>
              <a:t> pallet </a:t>
            </a:r>
            <a:r>
              <a:rPr lang="it-IT" sz="1600" dirty="0" err="1"/>
              <a:t>aan</a:t>
            </a:r>
            <a:r>
              <a:rPr lang="it-IT" sz="1600" dirty="0"/>
              <a:t> </a:t>
            </a:r>
            <a:r>
              <a:rPr lang="it-IT" sz="1600" dirty="0" err="1"/>
              <a:t>vastgestelde</a:t>
            </a:r>
            <a:r>
              <a:rPr lang="it-IT" sz="1600" dirty="0"/>
              <a:t> </a:t>
            </a:r>
            <a:r>
              <a:rPr lang="it-IT" sz="1600" dirty="0" err="1"/>
              <a:t>steunkleuren</a:t>
            </a:r>
            <a:endParaRPr lang="nl-NL" sz="1600" dirty="0"/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b="1" dirty="0"/>
              <a:t>Twee lettertypen: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 err="1"/>
              <a:t>Merriweather</a:t>
            </a:r>
            <a:r>
              <a:rPr lang="nl-NL" sz="1600" dirty="0"/>
              <a:t> (met schreef)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 err="1">
                <a:latin typeface="Vestula" panose="020B0503050302020204" pitchFamily="34" charset="0"/>
              </a:rPr>
              <a:t>Vestula</a:t>
            </a:r>
            <a:r>
              <a:rPr lang="nl-NL" sz="1600" dirty="0">
                <a:latin typeface="Vestula" panose="020B0503050302020204" pitchFamily="34" charset="0"/>
              </a:rPr>
              <a:t> (zonder schreef)</a:t>
            </a:r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b="1" dirty="0"/>
              <a:t>Gebruik van zegelringen </a:t>
            </a:r>
            <a:r>
              <a:rPr lang="nl-NL" sz="1600" dirty="0"/>
              <a:t>(optioneel)</a:t>
            </a:r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r>
              <a:rPr lang="nl-NL" sz="1600" b="1" dirty="0"/>
              <a:t>Iconen, </a:t>
            </a:r>
            <a:r>
              <a:rPr lang="nl-NL" sz="1600" b="1" dirty="0" err="1"/>
              <a:t>visuals</a:t>
            </a:r>
            <a:r>
              <a:rPr lang="nl-NL" sz="1600" b="1" dirty="0"/>
              <a:t>, </a:t>
            </a:r>
            <a:r>
              <a:rPr lang="nl-NL" sz="1600" b="1" dirty="0" err="1"/>
              <a:t>beeldbank</a:t>
            </a:r>
            <a:endParaRPr lang="nl-NL" sz="1600" b="1" dirty="0"/>
          </a:p>
          <a:p>
            <a:pPr>
              <a:lnSpc>
                <a:spcPct val="150000"/>
              </a:lnSpc>
            </a:pPr>
            <a:endParaRPr lang="nl-NL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7DE765B-9788-1A13-B58D-0A7B70AA0DBD}"/>
              </a:ext>
            </a:extLst>
          </p:cNvPr>
          <p:cNvSpPr/>
          <p:nvPr/>
        </p:nvSpPr>
        <p:spPr>
          <a:xfrm>
            <a:off x="8245282" y="3667760"/>
            <a:ext cx="3209949" cy="2443459"/>
          </a:xfrm>
          <a:prstGeom prst="rect">
            <a:avLst/>
          </a:prstGeom>
          <a:solidFill>
            <a:srgbClr val="001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Vestula" panose="020B0503050302020204" pitchFamily="34" charset="0"/>
              </a:rPr>
              <a:t>Kijk voor ondersteuning, voorbeelden, templates en tips op onze brandportal:</a:t>
            </a:r>
            <a:br>
              <a:rPr lang="nl-NL" dirty="0">
                <a:latin typeface="Vestula" panose="020B0503050302020204" pitchFamily="34" charset="0"/>
              </a:rPr>
            </a:br>
            <a:endParaRPr lang="nl-NL" dirty="0">
              <a:latin typeface="Vestula" panose="020B0503050302020204" pitchFamily="34" charset="0"/>
            </a:endParaRPr>
          </a:p>
          <a:p>
            <a:pPr algn="ctr"/>
            <a:r>
              <a:rPr lang="nl-NL" dirty="0">
                <a:solidFill>
                  <a:srgbClr val="99CCFF"/>
                </a:solidFill>
                <a:latin typeface="Vestula" panose="020B0503050302020204" pitchFamily="34" charset="0"/>
              </a:rPr>
              <a:t>Huisstijl.universiteitleiden.nl</a:t>
            </a:r>
            <a:endParaRPr lang="en-US" dirty="0">
              <a:solidFill>
                <a:srgbClr val="99CCFF"/>
              </a:solidFill>
              <a:latin typeface="Vestula" panose="020B05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754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465f887-04a9-4c17-8b62-103eddccf68b}" enabled="1" method="Standard" siteId="{ca2a7f76-dbd7-4ec0-9108-6b3d524fb7c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Breedbeeld</PresentationFormat>
  <Paragraphs>58</Paragraphs>
  <Slides>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Aptos</vt:lpstr>
      <vt:lpstr>Arial</vt:lpstr>
      <vt:lpstr>Merriweather</vt:lpstr>
      <vt:lpstr>Vestula</vt:lpstr>
      <vt:lpstr>Vestula Pro</vt:lpstr>
      <vt:lpstr>Kantoorthema</vt:lpstr>
      <vt:lpstr>Eén universiteit - Eén identiteit</vt:lpstr>
      <vt:lpstr>Waarom is het bouwen van één sterk merk belangrijk?</vt:lpstr>
      <vt:lpstr>Hoe bouwen we samen aan één sterk merk? </vt:lpstr>
      <vt:lpstr>Versnipperd beeld (intern en extern)</vt:lpstr>
      <vt:lpstr>Inconsistente identiteit doet afbreuk aan vertrouwen, prestige en identificatie</vt:lpstr>
      <vt:lpstr>Eenduidig beeld (intern en extern)</vt:lpstr>
      <vt:lpstr>Onze visuele identiteit kent meer elementen naast het logo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Creja ontwerpen</dc:creator>
  <cp:lastModifiedBy>Paulis, E.J.T. (Erik)</cp:lastModifiedBy>
  <cp:revision>71</cp:revision>
  <dcterms:created xsi:type="dcterms:W3CDTF">2024-11-22T12:00:34Z</dcterms:created>
  <dcterms:modified xsi:type="dcterms:W3CDTF">2026-06-17T11:17:00Z</dcterms:modified>
</cp:coreProperties>
</file>